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442" r:id="rId3"/>
    <p:sldId id="441" r:id="rId4"/>
    <p:sldId id="429" r:id="rId5"/>
    <p:sldId id="431" r:id="rId6"/>
    <p:sldId id="436" r:id="rId7"/>
    <p:sldId id="446" r:id="rId8"/>
    <p:sldId id="447" r:id="rId9"/>
    <p:sldId id="433" r:id="rId10"/>
    <p:sldId id="437" r:id="rId11"/>
    <p:sldId id="434" r:id="rId12"/>
    <p:sldId id="438" r:id="rId13"/>
    <p:sldId id="439" r:id="rId14"/>
    <p:sldId id="351" r:id="rId15"/>
    <p:sldId id="440" r:id="rId16"/>
    <p:sldId id="416" r:id="rId17"/>
    <p:sldId id="443" r:id="rId18"/>
    <p:sldId id="430" r:id="rId19"/>
    <p:sldId id="444" r:id="rId20"/>
    <p:sldId id="445" r:id="rId21"/>
    <p:sldId id="300" r:id="rId22"/>
  </p:sldIdLst>
  <p:sldSz cx="9144000" cy="5143500" type="screen16x9"/>
  <p:notesSz cx="6858000" cy="9144000"/>
  <p:defaultTextStyle>
    <a:defPPr>
      <a:defRPr lang="ru-RU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9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89"/>
    <a:srgbClr val="FFE579"/>
    <a:srgbClr val="FFE269"/>
    <a:srgbClr val="FFE05B"/>
    <a:srgbClr val="FFC043"/>
    <a:srgbClr val="FFFAE5"/>
    <a:srgbClr val="FFF2BD"/>
    <a:srgbClr val="F3C51D"/>
    <a:srgbClr val="FEEFBE"/>
    <a:srgbClr val="FDF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6177" autoAdjust="0"/>
  </p:normalViewPr>
  <p:slideViewPr>
    <p:cSldViewPr>
      <p:cViewPr>
        <p:scale>
          <a:sx n="140" d="100"/>
          <a:sy n="140" d="100"/>
        </p:scale>
        <p:origin x="-720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B76D2-05E0-41DB-989C-270145EBC2D4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22B4780-1A42-4CD8-A136-D747655247C2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Georgia" panose="02040502050405020303" pitchFamily="18" charset="0"/>
            </a:rPr>
            <a:t>Развитие территорий и ввод земель в оборот</a:t>
          </a:r>
          <a:endParaRPr lang="ru-RU" sz="1600" dirty="0">
            <a:latin typeface="Georgia" panose="02040502050405020303" pitchFamily="18" charset="0"/>
          </a:endParaRPr>
        </a:p>
      </dgm:t>
    </dgm:pt>
    <dgm:pt modelId="{E5620559-285F-456D-BFAA-ADAFCA4DFCB9}" type="parTrans" cxnId="{A0921750-ADCA-4D07-B4E4-25836EBEAEEB}">
      <dgm:prSet/>
      <dgm:spPr/>
      <dgm:t>
        <a:bodyPr/>
        <a:lstStyle/>
        <a:p>
          <a:endParaRPr lang="ru-RU"/>
        </a:p>
      </dgm:t>
    </dgm:pt>
    <dgm:pt modelId="{7E1BB12A-D2F9-4A62-8F03-FF1A6D857791}" type="sibTrans" cxnId="{A0921750-ADCA-4D07-B4E4-25836EBEAEEB}">
      <dgm:prSet/>
      <dgm:spPr/>
      <dgm:t>
        <a:bodyPr/>
        <a:lstStyle/>
        <a:p>
          <a:endParaRPr lang="ru-RU"/>
        </a:p>
      </dgm:t>
    </dgm:pt>
    <dgm:pt modelId="{C3593934-AEFE-41FE-95E1-1508E790AFBC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Georgia" panose="02040502050405020303" pitchFamily="18" charset="0"/>
            </a:rPr>
            <a:t>Рост маточного поголовья и товарной продукции</a:t>
          </a:r>
          <a:endParaRPr lang="ru-RU" sz="1600" dirty="0">
            <a:latin typeface="Georgia" panose="02040502050405020303" pitchFamily="18" charset="0"/>
          </a:endParaRPr>
        </a:p>
      </dgm:t>
    </dgm:pt>
    <dgm:pt modelId="{C2E8AAE3-6117-48D8-830F-4239B94A5108}" type="parTrans" cxnId="{DD843DCA-4E18-45EA-9FB7-EF04819355E0}">
      <dgm:prSet/>
      <dgm:spPr/>
      <dgm:t>
        <a:bodyPr/>
        <a:lstStyle/>
        <a:p>
          <a:endParaRPr lang="ru-RU"/>
        </a:p>
      </dgm:t>
    </dgm:pt>
    <dgm:pt modelId="{0819E3BE-5D64-413B-BD95-44393F26435B}" type="sibTrans" cxnId="{DD843DCA-4E18-45EA-9FB7-EF04819355E0}">
      <dgm:prSet/>
      <dgm:spPr/>
      <dgm:t>
        <a:bodyPr/>
        <a:lstStyle/>
        <a:p>
          <a:endParaRPr lang="ru-RU"/>
        </a:p>
      </dgm:t>
    </dgm:pt>
    <dgm:pt modelId="{D9B4DDDB-B647-4BA4-985A-4F85F2523EC9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latin typeface="Georgia" panose="02040502050405020303" pitchFamily="18" charset="0"/>
            </a:rPr>
            <a:t>Предоставление социального лифта гражданам,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latin typeface="Georgia" panose="02040502050405020303" pitchFamily="18" charset="0"/>
            </a:rPr>
            <a:t>рост занятости и семейных ферм</a:t>
          </a:r>
          <a:endParaRPr lang="ru-RU" sz="1600" dirty="0">
            <a:latin typeface="Georgia" panose="02040502050405020303" pitchFamily="18" charset="0"/>
          </a:endParaRPr>
        </a:p>
      </dgm:t>
    </dgm:pt>
    <dgm:pt modelId="{3D302AD3-1C8C-4B8E-A5FB-2E64C985D83A}" type="parTrans" cxnId="{3D2315A7-4EFA-401D-BE58-C6CD0BEB1BC9}">
      <dgm:prSet/>
      <dgm:spPr/>
      <dgm:t>
        <a:bodyPr/>
        <a:lstStyle/>
        <a:p>
          <a:endParaRPr lang="ru-RU"/>
        </a:p>
      </dgm:t>
    </dgm:pt>
    <dgm:pt modelId="{CE333A72-F608-4742-BB25-8069287BB3B0}" type="sibTrans" cxnId="{3D2315A7-4EFA-401D-BE58-C6CD0BEB1BC9}">
      <dgm:prSet/>
      <dgm:spPr/>
      <dgm:t>
        <a:bodyPr/>
        <a:lstStyle/>
        <a:p>
          <a:endParaRPr lang="ru-RU"/>
        </a:p>
      </dgm:t>
    </dgm:pt>
    <dgm:pt modelId="{FE5BD1EE-28C1-4C6D-A772-E070EA60A228}" type="pres">
      <dgm:prSet presAssocID="{5CEB76D2-05E0-41DB-989C-270145EBC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A919D2-6E66-4B40-870D-696BEA282CF2}" type="pres">
      <dgm:prSet presAssocID="{5CEB76D2-05E0-41DB-989C-270145EBC2D4}" presName="Name1" presStyleCnt="0"/>
      <dgm:spPr/>
    </dgm:pt>
    <dgm:pt modelId="{30BE80A0-508D-4AC9-8AD8-A4F4DE0B9DBD}" type="pres">
      <dgm:prSet presAssocID="{5CEB76D2-05E0-41DB-989C-270145EBC2D4}" presName="cycle" presStyleCnt="0"/>
      <dgm:spPr/>
    </dgm:pt>
    <dgm:pt modelId="{6228AE6C-A976-44F0-ACAF-E7C97E0C1F32}" type="pres">
      <dgm:prSet presAssocID="{5CEB76D2-05E0-41DB-989C-270145EBC2D4}" presName="srcNode" presStyleLbl="node1" presStyleIdx="0" presStyleCnt="3"/>
      <dgm:spPr/>
    </dgm:pt>
    <dgm:pt modelId="{0175630E-536F-4C3E-A1BD-B831626A8044}" type="pres">
      <dgm:prSet presAssocID="{5CEB76D2-05E0-41DB-989C-270145EBC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0C9CCB0C-591E-43BA-B9F2-41B7779DBC5A}" type="pres">
      <dgm:prSet presAssocID="{5CEB76D2-05E0-41DB-989C-270145EBC2D4}" presName="extraNode" presStyleLbl="node1" presStyleIdx="0" presStyleCnt="3"/>
      <dgm:spPr/>
    </dgm:pt>
    <dgm:pt modelId="{A28EE5D1-B932-4267-969D-DF9F24BB4900}" type="pres">
      <dgm:prSet presAssocID="{5CEB76D2-05E0-41DB-989C-270145EBC2D4}" presName="dstNode" presStyleLbl="node1" presStyleIdx="0" presStyleCnt="3"/>
      <dgm:spPr/>
    </dgm:pt>
    <dgm:pt modelId="{534AD6FC-8CDD-43B6-9C70-34F2DF62B6B2}" type="pres">
      <dgm:prSet presAssocID="{D9B4DDDB-B647-4BA4-985A-4F85F2523EC9}" presName="text_1" presStyleLbl="node1" presStyleIdx="0" presStyleCnt="3" custScaleY="117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580A4-B589-4532-AF96-268A08DADB7D}" type="pres">
      <dgm:prSet presAssocID="{D9B4DDDB-B647-4BA4-985A-4F85F2523EC9}" presName="accent_1" presStyleCnt="0"/>
      <dgm:spPr/>
    </dgm:pt>
    <dgm:pt modelId="{0BDA7145-9622-4E85-81C7-BD62D77C48E9}" type="pres">
      <dgm:prSet presAssocID="{D9B4DDDB-B647-4BA4-985A-4F85F2523EC9}" presName="accentRepeatNode" presStyleLbl="solidFgAcc1" presStyleIdx="0" presStyleCnt="3"/>
      <dgm:spPr/>
    </dgm:pt>
    <dgm:pt modelId="{8FC7749D-2A8C-4131-8004-D82143E4D0F6}" type="pres">
      <dgm:prSet presAssocID="{D22B4780-1A42-4CD8-A136-D747655247C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294D7-C025-4037-A46A-2D9A36A297A5}" type="pres">
      <dgm:prSet presAssocID="{D22B4780-1A42-4CD8-A136-D747655247C2}" presName="accent_2" presStyleCnt="0"/>
      <dgm:spPr/>
    </dgm:pt>
    <dgm:pt modelId="{B9627058-21C6-4CB6-B488-7E1AB7D14785}" type="pres">
      <dgm:prSet presAssocID="{D22B4780-1A42-4CD8-A136-D747655247C2}" presName="accentRepeatNode" presStyleLbl="solidFgAcc1" presStyleIdx="1" presStyleCnt="3"/>
      <dgm:spPr/>
    </dgm:pt>
    <dgm:pt modelId="{E1C6ADED-5F65-47FA-A868-8EB554E628DB}" type="pres">
      <dgm:prSet presAssocID="{C3593934-AEFE-41FE-95E1-1508E790AFB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B7A86-0A6D-4677-A0B9-0F294D941F2E}" type="pres">
      <dgm:prSet presAssocID="{C3593934-AEFE-41FE-95E1-1508E790AFBC}" presName="accent_3" presStyleCnt="0"/>
      <dgm:spPr/>
    </dgm:pt>
    <dgm:pt modelId="{3847DECA-BEDF-40FA-A945-526777D70899}" type="pres">
      <dgm:prSet presAssocID="{C3593934-AEFE-41FE-95E1-1508E790AFBC}" presName="accentRepeatNode" presStyleLbl="solidFgAcc1" presStyleIdx="2" presStyleCnt="3"/>
      <dgm:spPr/>
    </dgm:pt>
  </dgm:ptLst>
  <dgm:cxnLst>
    <dgm:cxn modelId="{DD843DCA-4E18-45EA-9FB7-EF04819355E0}" srcId="{5CEB76D2-05E0-41DB-989C-270145EBC2D4}" destId="{C3593934-AEFE-41FE-95E1-1508E790AFBC}" srcOrd="2" destOrd="0" parTransId="{C2E8AAE3-6117-48D8-830F-4239B94A5108}" sibTransId="{0819E3BE-5D64-413B-BD95-44393F26435B}"/>
    <dgm:cxn modelId="{1989504D-4DB9-4BEC-8EDB-94561515A212}" type="presOf" srcId="{C3593934-AEFE-41FE-95E1-1508E790AFBC}" destId="{E1C6ADED-5F65-47FA-A868-8EB554E628DB}" srcOrd="0" destOrd="0" presId="urn:microsoft.com/office/officeart/2008/layout/VerticalCurvedList"/>
    <dgm:cxn modelId="{A52B9377-5157-4E91-9CF6-7A50667A67FE}" type="presOf" srcId="{CE333A72-F608-4742-BB25-8069287BB3B0}" destId="{0175630E-536F-4C3E-A1BD-B831626A8044}" srcOrd="0" destOrd="0" presId="urn:microsoft.com/office/officeart/2008/layout/VerticalCurvedList"/>
    <dgm:cxn modelId="{A0921750-ADCA-4D07-B4E4-25836EBEAEEB}" srcId="{5CEB76D2-05E0-41DB-989C-270145EBC2D4}" destId="{D22B4780-1A42-4CD8-A136-D747655247C2}" srcOrd="1" destOrd="0" parTransId="{E5620559-285F-456D-BFAA-ADAFCA4DFCB9}" sibTransId="{7E1BB12A-D2F9-4A62-8F03-FF1A6D857791}"/>
    <dgm:cxn modelId="{70C55228-C4C5-427D-866E-6BE7DA4AF363}" type="presOf" srcId="{D22B4780-1A42-4CD8-A136-D747655247C2}" destId="{8FC7749D-2A8C-4131-8004-D82143E4D0F6}" srcOrd="0" destOrd="0" presId="urn:microsoft.com/office/officeart/2008/layout/VerticalCurvedList"/>
    <dgm:cxn modelId="{E749E2EC-DA9D-48C0-AD38-88D4B4E47BC9}" type="presOf" srcId="{5CEB76D2-05E0-41DB-989C-270145EBC2D4}" destId="{FE5BD1EE-28C1-4C6D-A772-E070EA60A228}" srcOrd="0" destOrd="0" presId="urn:microsoft.com/office/officeart/2008/layout/VerticalCurvedList"/>
    <dgm:cxn modelId="{3D2315A7-4EFA-401D-BE58-C6CD0BEB1BC9}" srcId="{5CEB76D2-05E0-41DB-989C-270145EBC2D4}" destId="{D9B4DDDB-B647-4BA4-985A-4F85F2523EC9}" srcOrd="0" destOrd="0" parTransId="{3D302AD3-1C8C-4B8E-A5FB-2E64C985D83A}" sibTransId="{CE333A72-F608-4742-BB25-8069287BB3B0}"/>
    <dgm:cxn modelId="{F9F0D5A3-F972-4A7D-A170-80BDC4230FAE}" type="presOf" srcId="{D9B4DDDB-B647-4BA4-985A-4F85F2523EC9}" destId="{534AD6FC-8CDD-43B6-9C70-34F2DF62B6B2}" srcOrd="0" destOrd="0" presId="urn:microsoft.com/office/officeart/2008/layout/VerticalCurvedList"/>
    <dgm:cxn modelId="{D8F89EBA-7FE2-4010-8534-11C108B1BCB2}" type="presParOf" srcId="{FE5BD1EE-28C1-4C6D-A772-E070EA60A228}" destId="{40A919D2-6E66-4B40-870D-696BEA282CF2}" srcOrd="0" destOrd="0" presId="urn:microsoft.com/office/officeart/2008/layout/VerticalCurvedList"/>
    <dgm:cxn modelId="{71989DE7-BEB5-450C-9CBA-DF08919C9E2B}" type="presParOf" srcId="{40A919D2-6E66-4B40-870D-696BEA282CF2}" destId="{30BE80A0-508D-4AC9-8AD8-A4F4DE0B9DBD}" srcOrd="0" destOrd="0" presId="urn:microsoft.com/office/officeart/2008/layout/VerticalCurvedList"/>
    <dgm:cxn modelId="{2539884D-B2D5-454A-8E92-B7083945C6AE}" type="presParOf" srcId="{30BE80A0-508D-4AC9-8AD8-A4F4DE0B9DBD}" destId="{6228AE6C-A976-44F0-ACAF-E7C97E0C1F32}" srcOrd="0" destOrd="0" presId="urn:microsoft.com/office/officeart/2008/layout/VerticalCurvedList"/>
    <dgm:cxn modelId="{4503F1D5-19F8-4BB4-90FE-B608EDA0F87E}" type="presParOf" srcId="{30BE80A0-508D-4AC9-8AD8-A4F4DE0B9DBD}" destId="{0175630E-536F-4C3E-A1BD-B831626A8044}" srcOrd="1" destOrd="0" presId="urn:microsoft.com/office/officeart/2008/layout/VerticalCurvedList"/>
    <dgm:cxn modelId="{A8DD9B0B-727A-4946-B261-04D273FFD3C5}" type="presParOf" srcId="{30BE80A0-508D-4AC9-8AD8-A4F4DE0B9DBD}" destId="{0C9CCB0C-591E-43BA-B9F2-41B7779DBC5A}" srcOrd="2" destOrd="0" presId="urn:microsoft.com/office/officeart/2008/layout/VerticalCurvedList"/>
    <dgm:cxn modelId="{9AFEC46B-612A-4E99-9464-2234E5A6D58B}" type="presParOf" srcId="{30BE80A0-508D-4AC9-8AD8-A4F4DE0B9DBD}" destId="{A28EE5D1-B932-4267-969D-DF9F24BB4900}" srcOrd="3" destOrd="0" presId="urn:microsoft.com/office/officeart/2008/layout/VerticalCurvedList"/>
    <dgm:cxn modelId="{E9E48E92-D25A-41DC-B647-00FF1EC4A11D}" type="presParOf" srcId="{40A919D2-6E66-4B40-870D-696BEA282CF2}" destId="{534AD6FC-8CDD-43B6-9C70-34F2DF62B6B2}" srcOrd="1" destOrd="0" presId="urn:microsoft.com/office/officeart/2008/layout/VerticalCurvedList"/>
    <dgm:cxn modelId="{9A44C4C2-2E0E-46E9-9850-5B991581ACE9}" type="presParOf" srcId="{40A919D2-6E66-4B40-870D-696BEA282CF2}" destId="{A7A580A4-B589-4532-AF96-268A08DADB7D}" srcOrd="2" destOrd="0" presId="urn:microsoft.com/office/officeart/2008/layout/VerticalCurvedList"/>
    <dgm:cxn modelId="{B9FE523C-A6A3-4CCC-9121-B9C94291B2F8}" type="presParOf" srcId="{A7A580A4-B589-4532-AF96-268A08DADB7D}" destId="{0BDA7145-9622-4E85-81C7-BD62D77C48E9}" srcOrd="0" destOrd="0" presId="urn:microsoft.com/office/officeart/2008/layout/VerticalCurvedList"/>
    <dgm:cxn modelId="{AB945A08-46F7-453E-A441-E18E1322F602}" type="presParOf" srcId="{40A919D2-6E66-4B40-870D-696BEA282CF2}" destId="{8FC7749D-2A8C-4131-8004-D82143E4D0F6}" srcOrd="3" destOrd="0" presId="urn:microsoft.com/office/officeart/2008/layout/VerticalCurvedList"/>
    <dgm:cxn modelId="{166D8787-0CC3-4A45-AAD5-B63C2A5AF302}" type="presParOf" srcId="{40A919D2-6E66-4B40-870D-696BEA282CF2}" destId="{943294D7-C025-4037-A46A-2D9A36A297A5}" srcOrd="4" destOrd="0" presId="urn:microsoft.com/office/officeart/2008/layout/VerticalCurvedList"/>
    <dgm:cxn modelId="{DC4D827B-692F-4C2E-807F-AFEB9B439280}" type="presParOf" srcId="{943294D7-C025-4037-A46A-2D9A36A297A5}" destId="{B9627058-21C6-4CB6-B488-7E1AB7D14785}" srcOrd="0" destOrd="0" presId="urn:microsoft.com/office/officeart/2008/layout/VerticalCurvedList"/>
    <dgm:cxn modelId="{7A0703BC-3C58-4AAE-93CA-35E5D9F38BC9}" type="presParOf" srcId="{40A919D2-6E66-4B40-870D-696BEA282CF2}" destId="{E1C6ADED-5F65-47FA-A868-8EB554E628DB}" srcOrd="5" destOrd="0" presId="urn:microsoft.com/office/officeart/2008/layout/VerticalCurvedList"/>
    <dgm:cxn modelId="{DB34A6C8-9A0D-4AD1-B935-8B6F4CBA0D4B}" type="presParOf" srcId="{40A919D2-6E66-4B40-870D-696BEA282CF2}" destId="{AAFB7A86-0A6D-4677-A0B9-0F294D941F2E}" srcOrd="6" destOrd="0" presId="urn:microsoft.com/office/officeart/2008/layout/VerticalCurvedList"/>
    <dgm:cxn modelId="{477AE46A-37A5-4051-9A05-48736E753BDD}" type="presParOf" srcId="{AAFB7A86-0A6D-4677-A0B9-0F294D941F2E}" destId="{3847DECA-BEDF-40FA-A945-526777D708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6880-A013-4830-A58F-F3092883B78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1ADBC39-4AEF-4355-8A01-EBCD11044B5F}">
      <dgm:prSet phldrT="[Текст]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b="1" dirty="0" smtClean="0">
              <a:latin typeface="+mn-lt"/>
              <a:cs typeface="Times New Roman" panose="02020603050405020304" pitchFamily="18" charset="0"/>
            </a:rPr>
            <a:t>Специфические функции</a:t>
          </a:r>
          <a:endParaRPr lang="ru-RU" dirty="0">
            <a:latin typeface="+mn-lt"/>
          </a:endParaRPr>
        </a:p>
      </dgm:t>
    </dgm:pt>
    <dgm:pt modelId="{367E82CF-8952-4EC8-8C84-E27ED609D068}" type="parTrans" cxnId="{1992C22D-BA24-4DAD-8274-65DDFC6AD206}">
      <dgm:prSet/>
      <dgm:spPr/>
      <dgm:t>
        <a:bodyPr/>
        <a:lstStyle/>
        <a:p>
          <a:endParaRPr lang="ru-RU"/>
        </a:p>
      </dgm:t>
    </dgm:pt>
    <dgm:pt modelId="{285A5352-F455-4421-94C9-01B9CE8AFEB3}" type="sibTrans" cxnId="{1992C22D-BA24-4DAD-8274-65DDFC6AD206}">
      <dgm:prSet/>
      <dgm:spPr/>
      <dgm:t>
        <a:bodyPr/>
        <a:lstStyle/>
        <a:p>
          <a:endParaRPr lang="ru-RU"/>
        </a:p>
      </dgm:t>
    </dgm:pt>
    <dgm:pt modelId="{DB1068DD-7DFC-4E2A-87B7-3701364D3D17}">
      <dgm:prSet phldrT="[Текст]" custT="1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sz="1100" dirty="0" smtClean="0">
              <a:latin typeface="+mn-lt"/>
              <a:cs typeface="Times New Roman" panose="02020603050405020304" pitchFamily="18" charset="0"/>
            </a:rPr>
            <a:t>оператор районной Программы </a:t>
          </a:r>
          <a:r>
            <a:rPr lang="ru-RU" sz="1100" dirty="0" smtClean="0">
              <a:latin typeface="+mn-lt"/>
              <a:cs typeface="Times New Roman" panose="02020603050405020304" pitchFamily="18" charset="0"/>
            </a:rPr>
            <a:t>развития кооперации мясного скотоводства</a:t>
          </a:r>
          <a:endParaRPr lang="ru-RU" sz="1100" dirty="0">
            <a:latin typeface="+mn-lt"/>
          </a:endParaRPr>
        </a:p>
      </dgm:t>
    </dgm:pt>
    <dgm:pt modelId="{99A66621-4D04-49B2-8A60-D294870F80FC}" type="parTrans" cxnId="{A1C83A75-3AFF-40BF-ACCA-60BB55B0220A}">
      <dgm:prSet/>
      <dgm:spPr/>
      <dgm:t>
        <a:bodyPr/>
        <a:lstStyle/>
        <a:p>
          <a:endParaRPr lang="ru-RU"/>
        </a:p>
      </dgm:t>
    </dgm:pt>
    <dgm:pt modelId="{6A91F00F-F9A5-48DF-BDCB-379A8CE85209}" type="sibTrans" cxnId="{A1C83A75-3AFF-40BF-ACCA-60BB55B0220A}">
      <dgm:prSet/>
      <dgm:spPr/>
      <dgm:t>
        <a:bodyPr/>
        <a:lstStyle/>
        <a:p>
          <a:endParaRPr lang="ru-RU"/>
        </a:p>
      </dgm:t>
    </dgm:pt>
    <dgm:pt modelId="{DD5EAAE6-9F6A-458C-AC3A-892F757859BA}">
      <dgm:prSet phldrT="[Текст]" custT="1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sz="1100" dirty="0" smtClean="0">
              <a:latin typeface="+mn-lt"/>
              <a:cs typeface="Times New Roman" panose="02020603050405020304" pitchFamily="18" charset="0"/>
            </a:rPr>
            <a:t>Ведет зоотехнический учет фермерского скота в отраслевой Электронной Базе </a:t>
          </a:r>
          <a:r>
            <a:rPr lang="ru-RU" sz="1100" dirty="0" smtClean="0">
              <a:latin typeface="+mn-lt"/>
              <a:cs typeface="Times New Roman" panose="02020603050405020304" pitchFamily="18" charset="0"/>
            </a:rPr>
            <a:t>КРС</a:t>
          </a:r>
          <a:endParaRPr lang="ru-RU" sz="1100" dirty="0">
            <a:latin typeface="+mn-lt"/>
          </a:endParaRPr>
        </a:p>
      </dgm:t>
    </dgm:pt>
    <dgm:pt modelId="{9F6FA02C-1727-4539-8270-3B596ACC1723}" type="parTrans" cxnId="{328E0AB1-FCE1-483D-9CE8-5AB20F5DE48C}">
      <dgm:prSet/>
      <dgm:spPr/>
      <dgm:t>
        <a:bodyPr/>
        <a:lstStyle/>
        <a:p>
          <a:endParaRPr lang="ru-RU"/>
        </a:p>
      </dgm:t>
    </dgm:pt>
    <dgm:pt modelId="{801859E6-CBA0-4754-A89E-FF6550175A4D}" type="sibTrans" cxnId="{328E0AB1-FCE1-483D-9CE8-5AB20F5DE48C}">
      <dgm:prSet/>
      <dgm:spPr/>
      <dgm:t>
        <a:bodyPr/>
        <a:lstStyle/>
        <a:p>
          <a:endParaRPr lang="ru-RU"/>
        </a:p>
      </dgm:t>
    </dgm:pt>
    <dgm:pt modelId="{C71ADA3A-33F1-43C1-90DC-AFE56EB0B024}">
      <dgm:prSet custT="1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sz="1100" dirty="0" smtClean="0">
              <a:latin typeface="+mn-lt"/>
              <a:cs typeface="Times New Roman" panose="02020603050405020304" pitchFamily="18" charset="0"/>
            </a:rPr>
            <a:t>Координатор лаборатории современных репродуктивных технологий для КРС</a:t>
          </a:r>
          <a:endParaRPr lang="ru-RU" sz="1100" dirty="0">
            <a:latin typeface="+mn-lt"/>
          </a:endParaRPr>
        </a:p>
      </dgm:t>
    </dgm:pt>
    <dgm:pt modelId="{DA9358D9-EA04-4323-9AAE-91DBA3776417}" type="parTrans" cxnId="{85A72F1E-F671-45AE-960C-BDE5B6706327}">
      <dgm:prSet/>
      <dgm:spPr/>
      <dgm:t>
        <a:bodyPr/>
        <a:lstStyle/>
        <a:p>
          <a:endParaRPr lang="ru-RU"/>
        </a:p>
      </dgm:t>
    </dgm:pt>
    <dgm:pt modelId="{A66D56FD-F7C4-4837-8885-FC91A2E7FF00}" type="sibTrans" cxnId="{85A72F1E-F671-45AE-960C-BDE5B6706327}">
      <dgm:prSet/>
      <dgm:spPr/>
      <dgm:t>
        <a:bodyPr/>
        <a:lstStyle/>
        <a:p>
          <a:endParaRPr lang="ru-RU"/>
        </a:p>
      </dgm:t>
    </dgm:pt>
    <dgm:pt modelId="{87D5A2F2-689D-48CA-AB8F-62C494D78137}">
      <dgm:prSet custT="1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sz="1100" dirty="0" smtClean="0">
              <a:latin typeface="+mn-lt"/>
              <a:cs typeface="Times New Roman" panose="02020603050405020304" pitchFamily="18" charset="0"/>
            </a:rPr>
            <a:t>Учебный центр </a:t>
          </a:r>
          <a:r>
            <a:rPr lang="ru-RU" sz="1100" dirty="0" smtClean="0">
              <a:latin typeface="+mn-lt"/>
              <a:cs typeface="Times New Roman" panose="02020603050405020304" pitchFamily="18" charset="0"/>
            </a:rPr>
            <a:t>с отраслевым профилем </a:t>
          </a:r>
          <a:br>
            <a:rPr lang="ru-RU" sz="1100" dirty="0" smtClean="0">
              <a:latin typeface="+mn-lt"/>
              <a:cs typeface="Times New Roman" panose="02020603050405020304" pitchFamily="18" charset="0"/>
            </a:rPr>
          </a:br>
          <a:r>
            <a:rPr lang="ru-RU" sz="1100" dirty="0" smtClean="0">
              <a:latin typeface="+mn-lt"/>
              <a:cs typeface="Times New Roman" panose="02020603050405020304" pitchFamily="18" charset="0"/>
            </a:rPr>
            <a:t>(в т.ч. учебная ферма)</a:t>
          </a:r>
          <a:endParaRPr lang="ru-RU" sz="1100" dirty="0">
            <a:latin typeface="+mn-lt"/>
          </a:endParaRPr>
        </a:p>
      </dgm:t>
    </dgm:pt>
    <dgm:pt modelId="{D6A155C0-1883-49E5-8904-704053DA8EC2}" type="parTrans" cxnId="{F3B48993-7633-4B76-A4A0-9851C2E048D7}">
      <dgm:prSet/>
      <dgm:spPr/>
      <dgm:t>
        <a:bodyPr/>
        <a:lstStyle/>
        <a:p>
          <a:endParaRPr lang="ru-RU"/>
        </a:p>
      </dgm:t>
    </dgm:pt>
    <dgm:pt modelId="{5B459E34-5871-4F33-8D7F-E5219901FF38}" type="sibTrans" cxnId="{F3B48993-7633-4B76-A4A0-9851C2E048D7}">
      <dgm:prSet/>
      <dgm:spPr/>
      <dgm:t>
        <a:bodyPr/>
        <a:lstStyle/>
        <a:p>
          <a:endParaRPr lang="ru-RU"/>
        </a:p>
      </dgm:t>
    </dgm:pt>
    <dgm:pt modelId="{D6A92618-D354-48F5-8401-9C810181EBF6}">
      <dgm:prSet custT="1"/>
      <dgm:spPr>
        <a:solidFill>
          <a:srgbClr val="FF6600">
            <a:alpha val="27000"/>
          </a:srgbClr>
        </a:solidFill>
      </dgm:spPr>
      <dgm:t>
        <a:bodyPr/>
        <a:lstStyle/>
        <a:p>
          <a:r>
            <a:rPr lang="ru-RU" sz="1300" dirty="0" smtClean="0">
              <a:latin typeface="+mn-lt"/>
              <a:cs typeface="Times New Roman" panose="02020603050405020304" pitchFamily="18" charset="0"/>
            </a:rPr>
            <a:t>Координатор торгово-распределительных связей</a:t>
          </a:r>
          <a:endParaRPr lang="ru-RU" sz="1300" dirty="0">
            <a:latin typeface="+mn-lt"/>
          </a:endParaRPr>
        </a:p>
      </dgm:t>
    </dgm:pt>
    <dgm:pt modelId="{BCB31DE8-DB0C-4F02-A011-AA3C389B1E7E}" type="parTrans" cxnId="{99E8FD9B-EB61-4505-A19A-64D41D1C37BD}">
      <dgm:prSet/>
      <dgm:spPr/>
      <dgm:t>
        <a:bodyPr/>
        <a:lstStyle/>
        <a:p>
          <a:endParaRPr lang="ru-RU"/>
        </a:p>
      </dgm:t>
    </dgm:pt>
    <dgm:pt modelId="{89DBECB1-F084-4718-8E2E-8AE5755CFC48}" type="sibTrans" cxnId="{99E8FD9B-EB61-4505-A19A-64D41D1C37BD}">
      <dgm:prSet/>
      <dgm:spPr/>
      <dgm:t>
        <a:bodyPr/>
        <a:lstStyle/>
        <a:p>
          <a:endParaRPr lang="ru-RU"/>
        </a:p>
      </dgm:t>
    </dgm:pt>
    <dgm:pt modelId="{F8B9F6FE-EF0B-4CA8-874E-3092CD434BB5}" type="pres">
      <dgm:prSet presAssocID="{78036880-A013-4830-A58F-F3092883B7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20633-9211-43B9-8178-37B3F6535007}" type="pres">
      <dgm:prSet presAssocID="{71ADBC39-4AEF-4355-8A01-EBCD11044B5F}" presName="root1" presStyleCnt="0"/>
      <dgm:spPr/>
    </dgm:pt>
    <dgm:pt modelId="{612867A5-42B0-4445-A471-598393E0E0EE}" type="pres">
      <dgm:prSet presAssocID="{71ADBC39-4AEF-4355-8A01-EBCD11044B5F}" presName="LevelOneTextNode" presStyleLbl="node0" presStyleIdx="0" presStyleCnt="1" custScaleY="97243" custLinFactNeighborY="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717F3-C4CD-4BA8-AE4F-6BB92F60F19F}" type="pres">
      <dgm:prSet presAssocID="{71ADBC39-4AEF-4355-8A01-EBCD11044B5F}" presName="level2hierChild" presStyleCnt="0"/>
      <dgm:spPr/>
    </dgm:pt>
    <dgm:pt modelId="{1BCF63CC-74C3-4600-9804-233A25913B61}" type="pres">
      <dgm:prSet presAssocID="{99A66621-4D04-49B2-8A60-D294870F80F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887B669-166D-40B2-BDDD-964A1B5C1934}" type="pres">
      <dgm:prSet presAssocID="{99A66621-4D04-49B2-8A60-D294870F80F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C521025-4A91-4A8C-87F5-8D9374427C3F}" type="pres">
      <dgm:prSet presAssocID="{DB1068DD-7DFC-4E2A-87B7-3701364D3D17}" presName="root2" presStyleCnt="0"/>
      <dgm:spPr/>
    </dgm:pt>
    <dgm:pt modelId="{4190EF9A-406E-41D2-8460-FDA580C27F12}" type="pres">
      <dgm:prSet presAssocID="{DB1068DD-7DFC-4E2A-87B7-3701364D3D17}" presName="LevelTwoTextNode" presStyleLbl="node2" presStyleIdx="0" presStyleCnt="5" custScaleX="140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E8489-56A7-4D33-815F-3E7B81EDC97E}" type="pres">
      <dgm:prSet presAssocID="{DB1068DD-7DFC-4E2A-87B7-3701364D3D17}" presName="level3hierChild" presStyleCnt="0"/>
      <dgm:spPr/>
    </dgm:pt>
    <dgm:pt modelId="{B0A6799E-950E-4C15-A145-566CEF986C52}" type="pres">
      <dgm:prSet presAssocID="{9F6FA02C-1727-4539-8270-3B596ACC172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67895874-1FC7-45F5-90DF-E87A6D8934FB}" type="pres">
      <dgm:prSet presAssocID="{9F6FA02C-1727-4539-8270-3B596ACC172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34BC9C4-3E67-4601-90AC-13338B147D1C}" type="pres">
      <dgm:prSet presAssocID="{DD5EAAE6-9F6A-458C-AC3A-892F757859BA}" presName="root2" presStyleCnt="0"/>
      <dgm:spPr/>
    </dgm:pt>
    <dgm:pt modelId="{4696656F-7AAE-455A-BB12-186BCE80E0D0}" type="pres">
      <dgm:prSet presAssocID="{DD5EAAE6-9F6A-458C-AC3A-892F757859BA}" presName="LevelTwoTextNode" presStyleLbl="node2" presStyleIdx="1" presStyleCnt="5" custScaleX="140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3CC3A8-1DB0-4A9A-ABAC-9108D9EC7CFD}" type="pres">
      <dgm:prSet presAssocID="{DD5EAAE6-9F6A-458C-AC3A-892F757859BA}" presName="level3hierChild" presStyleCnt="0"/>
      <dgm:spPr/>
    </dgm:pt>
    <dgm:pt modelId="{F385A409-81A5-470B-9725-D672C30ED69D}" type="pres">
      <dgm:prSet presAssocID="{DA9358D9-EA04-4323-9AAE-91DBA377641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38C6E41-3A15-4C14-B316-6F439C98A3BB}" type="pres">
      <dgm:prSet presAssocID="{DA9358D9-EA04-4323-9AAE-91DBA377641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469B927-D793-48BC-B0EB-8EC5FD519C44}" type="pres">
      <dgm:prSet presAssocID="{C71ADA3A-33F1-43C1-90DC-AFE56EB0B024}" presName="root2" presStyleCnt="0"/>
      <dgm:spPr/>
    </dgm:pt>
    <dgm:pt modelId="{97EA7905-614A-4520-A653-8DF1FC3EAC61}" type="pres">
      <dgm:prSet presAssocID="{C71ADA3A-33F1-43C1-90DC-AFE56EB0B024}" presName="LevelTwoTextNode" presStyleLbl="node2" presStyleIdx="2" presStyleCnt="5" custScaleX="139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AFF78-CC3B-45E1-8935-F8FDF8987E29}" type="pres">
      <dgm:prSet presAssocID="{C71ADA3A-33F1-43C1-90DC-AFE56EB0B024}" presName="level3hierChild" presStyleCnt="0"/>
      <dgm:spPr/>
    </dgm:pt>
    <dgm:pt modelId="{8BAF1B1B-E197-4242-BCC3-F227B8CB6D6B}" type="pres">
      <dgm:prSet presAssocID="{D6A155C0-1883-49E5-8904-704053DA8EC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7DEF020A-FC0C-463D-8158-B10804448244}" type="pres">
      <dgm:prSet presAssocID="{D6A155C0-1883-49E5-8904-704053DA8EC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E64585B-F8E8-4864-8715-03D82BAFC5A7}" type="pres">
      <dgm:prSet presAssocID="{87D5A2F2-689D-48CA-AB8F-62C494D78137}" presName="root2" presStyleCnt="0"/>
      <dgm:spPr/>
    </dgm:pt>
    <dgm:pt modelId="{FD1A26F1-765C-4523-8C24-1ABEFC3B745A}" type="pres">
      <dgm:prSet presAssocID="{87D5A2F2-689D-48CA-AB8F-62C494D78137}" presName="LevelTwoTextNode" presStyleLbl="node2" presStyleIdx="3" presStyleCnt="5" custScaleX="139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AEA8A-4C31-4726-AEBC-47A913390955}" type="pres">
      <dgm:prSet presAssocID="{87D5A2F2-689D-48CA-AB8F-62C494D78137}" presName="level3hierChild" presStyleCnt="0"/>
      <dgm:spPr/>
    </dgm:pt>
    <dgm:pt modelId="{AC1C0C90-3EFE-4638-AC09-E7830E81820F}" type="pres">
      <dgm:prSet presAssocID="{BCB31DE8-DB0C-4F02-A011-AA3C389B1E7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81B9C05-39DC-411F-ABB8-16E54C003814}" type="pres">
      <dgm:prSet presAssocID="{BCB31DE8-DB0C-4F02-A011-AA3C389B1E7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13FB259-39FF-4C36-B794-6ECA6CB13977}" type="pres">
      <dgm:prSet presAssocID="{D6A92618-D354-48F5-8401-9C810181EBF6}" presName="root2" presStyleCnt="0"/>
      <dgm:spPr/>
    </dgm:pt>
    <dgm:pt modelId="{42777B3B-CC0C-45DC-A552-E519AE7F5017}" type="pres">
      <dgm:prSet presAssocID="{D6A92618-D354-48F5-8401-9C810181EBF6}" presName="LevelTwoTextNode" presStyleLbl="node2" presStyleIdx="4" presStyleCnt="5" custScaleX="139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9B60E-66B6-43F8-BAC1-D722D11661D7}" type="pres">
      <dgm:prSet presAssocID="{D6A92618-D354-48F5-8401-9C810181EBF6}" presName="level3hierChild" presStyleCnt="0"/>
      <dgm:spPr/>
    </dgm:pt>
  </dgm:ptLst>
  <dgm:cxnLst>
    <dgm:cxn modelId="{CD5EBF42-0C75-4B4A-A653-02C0CDA79488}" type="presOf" srcId="{BCB31DE8-DB0C-4F02-A011-AA3C389B1E7E}" destId="{AC1C0C90-3EFE-4638-AC09-E7830E81820F}" srcOrd="0" destOrd="0" presId="urn:microsoft.com/office/officeart/2008/layout/HorizontalMultiLevelHierarchy"/>
    <dgm:cxn modelId="{F3B48993-7633-4B76-A4A0-9851C2E048D7}" srcId="{71ADBC39-4AEF-4355-8A01-EBCD11044B5F}" destId="{87D5A2F2-689D-48CA-AB8F-62C494D78137}" srcOrd="3" destOrd="0" parTransId="{D6A155C0-1883-49E5-8904-704053DA8EC2}" sibTransId="{5B459E34-5871-4F33-8D7F-E5219901FF38}"/>
    <dgm:cxn modelId="{A2C3E5CE-46EE-434F-AE31-54FCD91F1CB4}" type="presOf" srcId="{DB1068DD-7DFC-4E2A-87B7-3701364D3D17}" destId="{4190EF9A-406E-41D2-8460-FDA580C27F12}" srcOrd="0" destOrd="0" presId="urn:microsoft.com/office/officeart/2008/layout/HorizontalMultiLevelHierarchy"/>
    <dgm:cxn modelId="{7CF12679-87CC-464F-ABBB-17E9686A1A05}" type="presOf" srcId="{9F6FA02C-1727-4539-8270-3B596ACC1723}" destId="{67895874-1FC7-45F5-90DF-E87A6D8934FB}" srcOrd="1" destOrd="0" presId="urn:microsoft.com/office/officeart/2008/layout/HorizontalMultiLevelHierarchy"/>
    <dgm:cxn modelId="{99E8FD9B-EB61-4505-A19A-64D41D1C37BD}" srcId="{71ADBC39-4AEF-4355-8A01-EBCD11044B5F}" destId="{D6A92618-D354-48F5-8401-9C810181EBF6}" srcOrd="4" destOrd="0" parTransId="{BCB31DE8-DB0C-4F02-A011-AA3C389B1E7E}" sibTransId="{89DBECB1-F084-4718-8E2E-8AE5755CFC48}"/>
    <dgm:cxn modelId="{684568EF-D893-441A-A7A1-596186BB8A1A}" type="presOf" srcId="{87D5A2F2-689D-48CA-AB8F-62C494D78137}" destId="{FD1A26F1-765C-4523-8C24-1ABEFC3B745A}" srcOrd="0" destOrd="0" presId="urn:microsoft.com/office/officeart/2008/layout/HorizontalMultiLevelHierarchy"/>
    <dgm:cxn modelId="{BC30C4D1-8B1A-4233-AA7C-88AEA50F11B6}" type="presOf" srcId="{DD5EAAE6-9F6A-458C-AC3A-892F757859BA}" destId="{4696656F-7AAE-455A-BB12-186BCE80E0D0}" srcOrd="0" destOrd="0" presId="urn:microsoft.com/office/officeart/2008/layout/HorizontalMultiLevelHierarchy"/>
    <dgm:cxn modelId="{5FB96E9F-C957-4376-8191-705A0071EF4A}" type="presOf" srcId="{D6A155C0-1883-49E5-8904-704053DA8EC2}" destId="{8BAF1B1B-E197-4242-BCC3-F227B8CB6D6B}" srcOrd="0" destOrd="0" presId="urn:microsoft.com/office/officeart/2008/layout/HorizontalMultiLevelHierarchy"/>
    <dgm:cxn modelId="{0F769FC3-811D-469D-BB8A-E4AA245CA185}" type="presOf" srcId="{DA9358D9-EA04-4323-9AAE-91DBA3776417}" destId="{038C6E41-3A15-4C14-B316-6F439C98A3BB}" srcOrd="1" destOrd="0" presId="urn:microsoft.com/office/officeart/2008/layout/HorizontalMultiLevelHierarchy"/>
    <dgm:cxn modelId="{ABD90BC8-0A2D-4C78-B055-B009F0050CA3}" type="presOf" srcId="{78036880-A013-4830-A58F-F3092883B785}" destId="{F8B9F6FE-EF0B-4CA8-874E-3092CD434BB5}" srcOrd="0" destOrd="0" presId="urn:microsoft.com/office/officeart/2008/layout/HorizontalMultiLevelHierarchy"/>
    <dgm:cxn modelId="{FB261547-DD81-4BD5-A498-1F4F0FB23573}" type="presOf" srcId="{DA9358D9-EA04-4323-9AAE-91DBA3776417}" destId="{F385A409-81A5-470B-9725-D672C30ED69D}" srcOrd="0" destOrd="0" presId="urn:microsoft.com/office/officeart/2008/layout/HorizontalMultiLevelHierarchy"/>
    <dgm:cxn modelId="{328E0AB1-FCE1-483D-9CE8-5AB20F5DE48C}" srcId="{71ADBC39-4AEF-4355-8A01-EBCD11044B5F}" destId="{DD5EAAE6-9F6A-458C-AC3A-892F757859BA}" srcOrd="1" destOrd="0" parTransId="{9F6FA02C-1727-4539-8270-3B596ACC1723}" sibTransId="{801859E6-CBA0-4754-A89E-FF6550175A4D}"/>
    <dgm:cxn modelId="{35BFAA4E-D903-4A2F-B79A-814549451381}" type="presOf" srcId="{99A66621-4D04-49B2-8A60-D294870F80FC}" destId="{1BCF63CC-74C3-4600-9804-233A25913B61}" srcOrd="0" destOrd="0" presId="urn:microsoft.com/office/officeart/2008/layout/HorizontalMultiLevelHierarchy"/>
    <dgm:cxn modelId="{1EF26CAB-06C4-49E3-B842-8BD07D5CF0A7}" type="presOf" srcId="{71ADBC39-4AEF-4355-8A01-EBCD11044B5F}" destId="{612867A5-42B0-4445-A471-598393E0E0EE}" srcOrd="0" destOrd="0" presId="urn:microsoft.com/office/officeart/2008/layout/HorizontalMultiLevelHierarchy"/>
    <dgm:cxn modelId="{85A72F1E-F671-45AE-960C-BDE5B6706327}" srcId="{71ADBC39-4AEF-4355-8A01-EBCD11044B5F}" destId="{C71ADA3A-33F1-43C1-90DC-AFE56EB0B024}" srcOrd="2" destOrd="0" parTransId="{DA9358D9-EA04-4323-9AAE-91DBA3776417}" sibTransId="{A66D56FD-F7C4-4837-8885-FC91A2E7FF00}"/>
    <dgm:cxn modelId="{60A58885-CA1F-41BB-B5B0-4EE3358ECBD7}" type="presOf" srcId="{BCB31DE8-DB0C-4F02-A011-AA3C389B1E7E}" destId="{281B9C05-39DC-411F-ABB8-16E54C003814}" srcOrd="1" destOrd="0" presId="urn:microsoft.com/office/officeart/2008/layout/HorizontalMultiLevelHierarchy"/>
    <dgm:cxn modelId="{43FAC42F-6244-470C-9DEB-EB80D40017FA}" type="presOf" srcId="{C71ADA3A-33F1-43C1-90DC-AFE56EB0B024}" destId="{97EA7905-614A-4520-A653-8DF1FC3EAC61}" srcOrd="0" destOrd="0" presId="urn:microsoft.com/office/officeart/2008/layout/HorizontalMultiLevelHierarchy"/>
    <dgm:cxn modelId="{689B705F-1F52-4956-90BF-B43DE26BF93E}" type="presOf" srcId="{D6A92618-D354-48F5-8401-9C810181EBF6}" destId="{42777B3B-CC0C-45DC-A552-E519AE7F5017}" srcOrd="0" destOrd="0" presId="urn:microsoft.com/office/officeart/2008/layout/HorizontalMultiLevelHierarchy"/>
    <dgm:cxn modelId="{1992C22D-BA24-4DAD-8274-65DDFC6AD206}" srcId="{78036880-A013-4830-A58F-F3092883B785}" destId="{71ADBC39-4AEF-4355-8A01-EBCD11044B5F}" srcOrd="0" destOrd="0" parTransId="{367E82CF-8952-4EC8-8C84-E27ED609D068}" sibTransId="{285A5352-F455-4421-94C9-01B9CE8AFEB3}"/>
    <dgm:cxn modelId="{A1C83A75-3AFF-40BF-ACCA-60BB55B0220A}" srcId="{71ADBC39-4AEF-4355-8A01-EBCD11044B5F}" destId="{DB1068DD-7DFC-4E2A-87B7-3701364D3D17}" srcOrd="0" destOrd="0" parTransId="{99A66621-4D04-49B2-8A60-D294870F80FC}" sibTransId="{6A91F00F-F9A5-48DF-BDCB-379A8CE85209}"/>
    <dgm:cxn modelId="{867A2F7E-4166-42DF-A654-6C2EDBCFCC45}" type="presOf" srcId="{99A66621-4D04-49B2-8A60-D294870F80FC}" destId="{D887B669-166D-40B2-BDDD-964A1B5C1934}" srcOrd="1" destOrd="0" presId="urn:microsoft.com/office/officeart/2008/layout/HorizontalMultiLevelHierarchy"/>
    <dgm:cxn modelId="{6A02E498-3644-4C35-9620-0FE8B157F1AF}" type="presOf" srcId="{D6A155C0-1883-49E5-8904-704053DA8EC2}" destId="{7DEF020A-FC0C-463D-8158-B10804448244}" srcOrd="1" destOrd="0" presId="urn:microsoft.com/office/officeart/2008/layout/HorizontalMultiLevelHierarchy"/>
    <dgm:cxn modelId="{46ECA34F-F196-47F3-B85A-AC81D21CFD70}" type="presOf" srcId="{9F6FA02C-1727-4539-8270-3B596ACC1723}" destId="{B0A6799E-950E-4C15-A145-566CEF986C52}" srcOrd="0" destOrd="0" presId="urn:microsoft.com/office/officeart/2008/layout/HorizontalMultiLevelHierarchy"/>
    <dgm:cxn modelId="{28838E78-720C-496B-B59C-0CB518B66F07}" type="presParOf" srcId="{F8B9F6FE-EF0B-4CA8-874E-3092CD434BB5}" destId="{8C520633-9211-43B9-8178-37B3F6535007}" srcOrd="0" destOrd="0" presId="urn:microsoft.com/office/officeart/2008/layout/HorizontalMultiLevelHierarchy"/>
    <dgm:cxn modelId="{A90BE644-2BA4-4662-8B9E-C3FBC81F592E}" type="presParOf" srcId="{8C520633-9211-43B9-8178-37B3F6535007}" destId="{612867A5-42B0-4445-A471-598393E0E0EE}" srcOrd="0" destOrd="0" presId="urn:microsoft.com/office/officeart/2008/layout/HorizontalMultiLevelHierarchy"/>
    <dgm:cxn modelId="{976E84CF-382B-4A02-8716-500761285E55}" type="presParOf" srcId="{8C520633-9211-43B9-8178-37B3F6535007}" destId="{545717F3-C4CD-4BA8-AE4F-6BB92F60F19F}" srcOrd="1" destOrd="0" presId="urn:microsoft.com/office/officeart/2008/layout/HorizontalMultiLevelHierarchy"/>
    <dgm:cxn modelId="{1F63E14E-866E-455C-B285-0480C7080A2C}" type="presParOf" srcId="{545717F3-C4CD-4BA8-AE4F-6BB92F60F19F}" destId="{1BCF63CC-74C3-4600-9804-233A25913B61}" srcOrd="0" destOrd="0" presId="urn:microsoft.com/office/officeart/2008/layout/HorizontalMultiLevelHierarchy"/>
    <dgm:cxn modelId="{4C5DB805-01FD-448A-9598-F22087BD8B97}" type="presParOf" srcId="{1BCF63CC-74C3-4600-9804-233A25913B61}" destId="{D887B669-166D-40B2-BDDD-964A1B5C1934}" srcOrd="0" destOrd="0" presId="urn:microsoft.com/office/officeart/2008/layout/HorizontalMultiLevelHierarchy"/>
    <dgm:cxn modelId="{BE9783FE-3C0C-4FC4-8580-133847C54558}" type="presParOf" srcId="{545717F3-C4CD-4BA8-AE4F-6BB92F60F19F}" destId="{9C521025-4A91-4A8C-87F5-8D9374427C3F}" srcOrd="1" destOrd="0" presId="urn:microsoft.com/office/officeart/2008/layout/HorizontalMultiLevelHierarchy"/>
    <dgm:cxn modelId="{D8A7C1E1-7011-41F1-8BCE-39DC366DB9B6}" type="presParOf" srcId="{9C521025-4A91-4A8C-87F5-8D9374427C3F}" destId="{4190EF9A-406E-41D2-8460-FDA580C27F12}" srcOrd="0" destOrd="0" presId="urn:microsoft.com/office/officeart/2008/layout/HorizontalMultiLevelHierarchy"/>
    <dgm:cxn modelId="{26E07021-C713-4A41-B071-69979310A6B7}" type="presParOf" srcId="{9C521025-4A91-4A8C-87F5-8D9374427C3F}" destId="{41DE8489-56A7-4D33-815F-3E7B81EDC97E}" srcOrd="1" destOrd="0" presId="urn:microsoft.com/office/officeart/2008/layout/HorizontalMultiLevelHierarchy"/>
    <dgm:cxn modelId="{DA0A8F84-12AA-4661-BD98-F56A19589F0D}" type="presParOf" srcId="{545717F3-C4CD-4BA8-AE4F-6BB92F60F19F}" destId="{B0A6799E-950E-4C15-A145-566CEF986C52}" srcOrd="2" destOrd="0" presId="urn:microsoft.com/office/officeart/2008/layout/HorizontalMultiLevelHierarchy"/>
    <dgm:cxn modelId="{E2114717-20AB-41E5-9C92-4397B877C41B}" type="presParOf" srcId="{B0A6799E-950E-4C15-A145-566CEF986C52}" destId="{67895874-1FC7-45F5-90DF-E87A6D8934FB}" srcOrd="0" destOrd="0" presId="urn:microsoft.com/office/officeart/2008/layout/HorizontalMultiLevelHierarchy"/>
    <dgm:cxn modelId="{A8EDF9F1-BAAB-4239-BDB0-DC89BCDFBB14}" type="presParOf" srcId="{545717F3-C4CD-4BA8-AE4F-6BB92F60F19F}" destId="{634BC9C4-3E67-4601-90AC-13338B147D1C}" srcOrd="3" destOrd="0" presId="urn:microsoft.com/office/officeart/2008/layout/HorizontalMultiLevelHierarchy"/>
    <dgm:cxn modelId="{B48623BF-32D1-47FB-A7E9-E850DD46D86F}" type="presParOf" srcId="{634BC9C4-3E67-4601-90AC-13338B147D1C}" destId="{4696656F-7AAE-455A-BB12-186BCE80E0D0}" srcOrd="0" destOrd="0" presId="urn:microsoft.com/office/officeart/2008/layout/HorizontalMultiLevelHierarchy"/>
    <dgm:cxn modelId="{CC6862CD-8333-469F-93F0-38313799CF06}" type="presParOf" srcId="{634BC9C4-3E67-4601-90AC-13338B147D1C}" destId="{F13CC3A8-1DB0-4A9A-ABAC-9108D9EC7CFD}" srcOrd="1" destOrd="0" presId="urn:microsoft.com/office/officeart/2008/layout/HorizontalMultiLevelHierarchy"/>
    <dgm:cxn modelId="{534E1A83-9D62-4F4F-A3E2-C9E1B626AD3C}" type="presParOf" srcId="{545717F3-C4CD-4BA8-AE4F-6BB92F60F19F}" destId="{F385A409-81A5-470B-9725-D672C30ED69D}" srcOrd="4" destOrd="0" presId="urn:microsoft.com/office/officeart/2008/layout/HorizontalMultiLevelHierarchy"/>
    <dgm:cxn modelId="{B6CC9D2F-DF8F-4E36-9E54-52D3136F7FA0}" type="presParOf" srcId="{F385A409-81A5-470B-9725-D672C30ED69D}" destId="{038C6E41-3A15-4C14-B316-6F439C98A3BB}" srcOrd="0" destOrd="0" presId="urn:microsoft.com/office/officeart/2008/layout/HorizontalMultiLevelHierarchy"/>
    <dgm:cxn modelId="{528228C2-7F78-4938-9E25-D0CA2948B9DD}" type="presParOf" srcId="{545717F3-C4CD-4BA8-AE4F-6BB92F60F19F}" destId="{1469B927-D793-48BC-B0EB-8EC5FD519C44}" srcOrd="5" destOrd="0" presId="urn:microsoft.com/office/officeart/2008/layout/HorizontalMultiLevelHierarchy"/>
    <dgm:cxn modelId="{65840F3A-BC4B-4454-8B16-FFEEA6B44B50}" type="presParOf" srcId="{1469B927-D793-48BC-B0EB-8EC5FD519C44}" destId="{97EA7905-614A-4520-A653-8DF1FC3EAC61}" srcOrd="0" destOrd="0" presId="urn:microsoft.com/office/officeart/2008/layout/HorizontalMultiLevelHierarchy"/>
    <dgm:cxn modelId="{AE6C51A3-B839-4073-952E-34E5EB15BC2A}" type="presParOf" srcId="{1469B927-D793-48BC-B0EB-8EC5FD519C44}" destId="{621AFF78-CC3B-45E1-8935-F8FDF8987E29}" srcOrd="1" destOrd="0" presId="urn:microsoft.com/office/officeart/2008/layout/HorizontalMultiLevelHierarchy"/>
    <dgm:cxn modelId="{5DDA7787-4F84-4086-BD72-DCE2023592FD}" type="presParOf" srcId="{545717F3-C4CD-4BA8-AE4F-6BB92F60F19F}" destId="{8BAF1B1B-E197-4242-BCC3-F227B8CB6D6B}" srcOrd="6" destOrd="0" presId="urn:microsoft.com/office/officeart/2008/layout/HorizontalMultiLevelHierarchy"/>
    <dgm:cxn modelId="{76D4A121-4FFB-4D61-A963-10035F864E13}" type="presParOf" srcId="{8BAF1B1B-E197-4242-BCC3-F227B8CB6D6B}" destId="{7DEF020A-FC0C-463D-8158-B10804448244}" srcOrd="0" destOrd="0" presId="urn:microsoft.com/office/officeart/2008/layout/HorizontalMultiLevelHierarchy"/>
    <dgm:cxn modelId="{7FB69F8F-5817-4930-B5CD-E5B5241335E7}" type="presParOf" srcId="{545717F3-C4CD-4BA8-AE4F-6BB92F60F19F}" destId="{1E64585B-F8E8-4864-8715-03D82BAFC5A7}" srcOrd="7" destOrd="0" presId="urn:microsoft.com/office/officeart/2008/layout/HorizontalMultiLevelHierarchy"/>
    <dgm:cxn modelId="{2D81F56A-9150-43DD-9D46-36035353C3A8}" type="presParOf" srcId="{1E64585B-F8E8-4864-8715-03D82BAFC5A7}" destId="{FD1A26F1-765C-4523-8C24-1ABEFC3B745A}" srcOrd="0" destOrd="0" presId="urn:microsoft.com/office/officeart/2008/layout/HorizontalMultiLevelHierarchy"/>
    <dgm:cxn modelId="{F20192F2-E932-44C0-AADE-172885F180F9}" type="presParOf" srcId="{1E64585B-F8E8-4864-8715-03D82BAFC5A7}" destId="{C28AEA8A-4C31-4726-AEBC-47A913390955}" srcOrd="1" destOrd="0" presId="urn:microsoft.com/office/officeart/2008/layout/HorizontalMultiLevelHierarchy"/>
    <dgm:cxn modelId="{7BD8467A-03D3-4E81-825B-A60C47291058}" type="presParOf" srcId="{545717F3-C4CD-4BA8-AE4F-6BB92F60F19F}" destId="{AC1C0C90-3EFE-4638-AC09-E7830E81820F}" srcOrd="8" destOrd="0" presId="urn:microsoft.com/office/officeart/2008/layout/HorizontalMultiLevelHierarchy"/>
    <dgm:cxn modelId="{508B7A12-5AD9-49AF-91A5-EBBE325ECD53}" type="presParOf" srcId="{AC1C0C90-3EFE-4638-AC09-E7830E81820F}" destId="{281B9C05-39DC-411F-ABB8-16E54C003814}" srcOrd="0" destOrd="0" presId="urn:microsoft.com/office/officeart/2008/layout/HorizontalMultiLevelHierarchy"/>
    <dgm:cxn modelId="{CBFFD83B-67FE-434B-BCC5-BF59A123CE41}" type="presParOf" srcId="{545717F3-C4CD-4BA8-AE4F-6BB92F60F19F}" destId="{313FB259-39FF-4C36-B794-6ECA6CB13977}" srcOrd="9" destOrd="0" presId="urn:microsoft.com/office/officeart/2008/layout/HorizontalMultiLevelHierarchy"/>
    <dgm:cxn modelId="{8B3D33FC-C507-4290-B12C-DAA9F770CE4C}" type="presParOf" srcId="{313FB259-39FF-4C36-B794-6ECA6CB13977}" destId="{42777B3B-CC0C-45DC-A552-E519AE7F5017}" srcOrd="0" destOrd="0" presId="urn:microsoft.com/office/officeart/2008/layout/HorizontalMultiLevelHierarchy"/>
    <dgm:cxn modelId="{516778B3-7D8B-4C4F-9105-90C69BE6140F}" type="presParOf" srcId="{313FB259-39FF-4C36-B794-6ECA6CB13977}" destId="{CC19B60E-66B6-43F8-BAC1-D722D11661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36880-A013-4830-A58F-F3092883B78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1ADBC39-4AEF-4355-8A01-EBCD11044B5F}">
      <dgm:prSet phldrT="[Текст]"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800" b="1" dirty="0" smtClean="0">
              <a:latin typeface="+mj-lt"/>
              <a:cs typeface="Times New Roman" panose="02020603050405020304" pitchFamily="18" charset="0"/>
            </a:rPr>
            <a:t>Основные функции</a:t>
          </a:r>
          <a:endParaRPr lang="ru-RU" sz="1800" dirty="0">
            <a:latin typeface="+mj-lt"/>
          </a:endParaRPr>
        </a:p>
      </dgm:t>
    </dgm:pt>
    <dgm:pt modelId="{367E82CF-8952-4EC8-8C84-E27ED609D068}" type="parTrans" cxnId="{1992C22D-BA24-4DAD-8274-65DDFC6AD206}">
      <dgm:prSet/>
      <dgm:spPr/>
      <dgm:t>
        <a:bodyPr/>
        <a:lstStyle/>
        <a:p>
          <a:endParaRPr lang="ru-RU"/>
        </a:p>
      </dgm:t>
    </dgm:pt>
    <dgm:pt modelId="{285A5352-F455-4421-94C9-01B9CE8AFEB3}" type="sibTrans" cxnId="{1992C22D-BA24-4DAD-8274-65DDFC6AD206}">
      <dgm:prSet/>
      <dgm:spPr/>
      <dgm:t>
        <a:bodyPr/>
        <a:lstStyle/>
        <a:p>
          <a:endParaRPr lang="ru-RU"/>
        </a:p>
      </dgm:t>
    </dgm:pt>
    <dgm:pt modelId="{DB1068DD-7DFC-4E2A-87B7-3701364D3D17}">
      <dgm:prSet phldrT="[Текст]"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3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Административная</a:t>
          </a:r>
          <a:endParaRPr lang="ru-RU" sz="1300" dirty="0">
            <a:latin typeface="+mn-lt"/>
          </a:endParaRPr>
        </a:p>
      </dgm:t>
    </dgm:pt>
    <dgm:pt modelId="{99A66621-4D04-49B2-8A60-D294870F80FC}" type="parTrans" cxnId="{A1C83A75-3AFF-40BF-ACCA-60BB55B0220A}">
      <dgm:prSet/>
      <dgm:spPr/>
      <dgm:t>
        <a:bodyPr/>
        <a:lstStyle/>
        <a:p>
          <a:endParaRPr lang="ru-RU"/>
        </a:p>
      </dgm:t>
    </dgm:pt>
    <dgm:pt modelId="{6A91F00F-F9A5-48DF-BDCB-379A8CE85209}" type="sibTrans" cxnId="{A1C83A75-3AFF-40BF-ACCA-60BB55B0220A}">
      <dgm:prSet/>
      <dgm:spPr/>
      <dgm:t>
        <a:bodyPr/>
        <a:lstStyle/>
        <a:p>
          <a:endParaRPr lang="ru-RU"/>
        </a:p>
      </dgm:t>
    </dgm:pt>
    <dgm:pt modelId="{DD5EAAE6-9F6A-458C-AC3A-892F757859BA}">
      <dgm:prSet phldrT="[Текст]"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1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Производственная</a:t>
          </a:r>
          <a:endParaRPr lang="ru-RU" sz="1100" dirty="0">
            <a:latin typeface="+mn-lt"/>
          </a:endParaRPr>
        </a:p>
      </dgm:t>
    </dgm:pt>
    <dgm:pt modelId="{9F6FA02C-1727-4539-8270-3B596ACC1723}" type="parTrans" cxnId="{328E0AB1-FCE1-483D-9CE8-5AB20F5DE48C}">
      <dgm:prSet/>
      <dgm:spPr/>
      <dgm:t>
        <a:bodyPr/>
        <a:lstStyle/>
        <a:p>
          <a:endParaRPr lang="ru-RU"/>
        </a:p>
      </dgm:t>
    </dgm:pt>
    <dgm:pt modelId="{801859E6-CBA0-4754-A89E-FF6550175A4D}" type="sibTrans" cxnId="{328E0AB1-FCE1-483D-9CE8-5AB20F5DE48C}">
      <dgm:prSet/>
      <dgm:spPr/>
      <dgm:t>
        <a:bodyPr/>
        <a:lstStyle/>
        <a:p>
          <a:endParaRPr lang="ru-RU"/>
        </a:p>
      </dgm:t>
    </dgm:pt>
    <dgm:pt modelId="{C71ADA3A-33F1-43C1-90DC-AFE56EB0B024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Учебно-демонстрационная площадка</a:t>
          </a:r>
          <a:endParaRPr lang="ru-RU" sz="1050" dirty="0"/>
        </a:p>
      </dgm:t>
    </dgm:pt>
    <dgm:pt modelId="{DA9358D9-EA04-4323-9AAE-91DBA3776417}" type="parTrans" cxnId="{85A72F1E-F671-45AE-960C-BDE5B6706327}">
      <dgm:prSet/>
      <dgm:spPr/>
      <dgm:t>
        <a:bodyPr/>
        <a:lstStyle/>
        <a:p>
          <a:endParaRPr lang="ru-RU"/>
        </a:p>
      </dgm:t>
    </dgm:pt>
    <dgm:pt modelId="{A66D56FD-F7C4-4837-8885-FC91A2E7FF00}" type="sibTrans" cxnId="{85A72F1E-F671-45AE-960C-BDE5B6706327}">
      <dgm:prSet/>
      <dgm:spPr/>
      <dgm:t>
        <a:bodyPr/>
        <a:lstStyle/>
        <a:p>
          <a:endParaRPr lang="ru-RU"/>
        </a:p>
      </dgm:t>
    </dgm:pt>
    <dgm:pt modelId="{87D5A2F2-689D-48CA-AB8F-62C494D78137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05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Работа и взаимодействие</a:t>
          </a:r>
          <a:br>
            <a:rPr lang="ru-RU" sz="105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</a:br>
          <a:r>
            <a:rPr lang="ru-RU" sz="105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с фермерами</a:t>
          </a:r>
          <a:endParaRPr lang="ru-RU" sz="1050" dirty="0">
            <a:latin typeface="+mn-lt"/>
          </a:endParaRPr>
        </a:p>
      </dgm:t>
    </dgm:pt>
    <dgm:pt modelId="{D6A155C0-1883-49E5-8904-704053DA8EC2}" type="parTrans" cxnId="{F3B48993-7633-4B76-A4A0-9851C2E048D7}">
      <dgm:prSet/>
      <dgm:spPr/>
      <dgm:t>
        <a:bodyPr/>
        <a:lstStyle/>
        <a:p>
          <a:endParaRPr lang="ru-RU"/>
        </a:p>
      </dgm:t>
    </dgm:pt>
    <dgm:pt modelId="{5B459E34-5871-4F33-8D7F-E5219901FF38}" type="sibTrans" cxnId="{F3B48993-7633-4B76-A4A0-9851C2E048D7}">
      <dgm:prSet/>
      <dgm:spPr/>
      <dgm:t>
        <a:bodyPr/>
        <a:lstStyle/>
        <a:p>
          <a:endParaRPr lang="ru-RU"/>
        </a:p>
      </dgm:t>
    </dgm:pt>
    <dgm:pt modelId="{D6A92618-D354-48F5-8401-9C810181EBF6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3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Реализация</a:t>
          </a:r>
          <a:r>
            <a: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скота</a:t>
          </a:r>
          <a:endParaRPr lang="ru-RU" sz="1300" dirty="0">
            <a:latin typeface="+mn-lt"/>
          </a:endParaRPr>
        </a:p>
      </dgm:t>
    </dgm:pt>
    <dgm:pt modelId="{BCB31DE8-DB0C-4F02-A011-AA3C389B1E7E}" type="parTrans" cxnId="{99E8FD9B-EB61-4505-A19A-64D41D1C37BD}">
      <dgm:prSet/>
      <dgm:spPr/>
      <dgm:t>
        <a:bodyPr/>
        <a:lstStyle/>
        <a:p>
          <a:endParaRPr lang="ru-RU"/>
        </a:p>
      </dgm:t>
    </dgm:pt>
    <dgm:pt modelId="{89DBECB1-F084-4718-8E2E-8AE5755CFC48}" type="sibTrans" cxnId="{99E8FD9B-EB61-4505-A19A-64D41D1C37BD}">
      <dgm:prSet/>
      <dgm:spPr/>
      <dgm:t>
        <a:bodyPr/>
        <a:lstStyle/>
        <a:p>
          <a:endParaRPr lang="ru-RU"/>
        </a:p>
      </dgm:t>
    </dgm:pt>
    <dgm:pt modelId="{DC6BAF52-8364-4326-9B3E-8AA0E9CF55E1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200" dirty="0" smtClean="0"/>
            <a:t>Зоотехния и ветеринария</a:t>
          </a:r>
          <a:endParaRPr lang="ru-RU" sz="1200" dirty="0"/>
        </a:p>
      </dgm:t>
    </dgm:pt>
    <dgm:pt modelId="{D5EBB954-D159-43E7-BAA4-7ED87C7F08D7}" type="parTrans" cxnId="{A84856D3-3DB6-4A65-A4C2-D7B59A10711C}">
      <dgm:prSet/>
      <dgm:spPr/>
      <dgm:t>
        <a:bodyPr/>
        <a:lstStyle/>
        <a:p>
          <a:endParaRPr lang="ru-RU"/>
        </a:p>
      </dgm:t>
    </dgm:pt>
    <dgm:pt modelId="{43F641B6-A76E-4232-9A1B-3AE281EAFD69}" type="sibTrans" cxnId="{A84856D3-3DB6-4A65-A4C2-D7B59A10711C}">
      <dgm:prSet/>
      <dgm:spPr/>
      <dgm:t>
        <a:bodyPr/>
        <a:lstStyle/>
        <a:p>
          <a:endParaRPr lang="ru-RU"/>
        </a:p>
      </dgm:t>
    </dgm:pt>
    <dgm:pt modelId="{126866D4-0132-44C6-AD13-75BCABE26C20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300" dirty="0" smtClean="0"/>
            <a:t>Кормовое обеспечение</a:t>
          </a:r>
          <a:endParaRPr lang="ru-RU" sz="1300" dirty="0"/>
        </a:p>
      </dgm:t>
    </dgm:pt>
    <dgm:pt modelId="{935E4E61-DF2B-48A1-9B96-006E5997C863}" type="parTrans" cxnId="{9872398D-B273-4824-AAB7-1F3E03C976F9}">
      <dgm:prSet/>
      <dgm:spPr/>
      <dgm:t>
        <a:bodyPr/>
        <a:lstStyle/>
        <a:p>
          <a:endParaRPr lang="ru-RU"/>
        </a:p>
      </dgm:t>
    </dgm:pt>
    <dgm:pt modelId="{12BBE79F-78E9-449C-B73E-9CD7281A0225}" type="sibTrans" cxnId="{9872398D-B273-4824-AAB7-1F3E03C976F9}">
      <dgm:prSet/>
      <dgm:spPr/>
      <dgm:t>
        <a:bodyPr/>
        <a:lstStyle/>
        <a:p>
          <a:endParaRPr lang="ru-RU"/>
        </a:p>
      </dgm:t>
    </dgm:pt>
    <dgm:pt modelId="{E06C0EB7-92FB-4FE3-99F9-4042A5E744D8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300" dirty="0" smtClean="0"/>
            <a:t>Снабжение и логистика</a:t>
          </a:r>
          <a:endParaRPr lang="ru-RU" sz="1300" dirty="0"/>
        </a:p>
      </dgm:t>
    </dgm:pt>
    <dgm:pt modelId="{E6D823C0-5203-4B02-A51A-2B42932C87E0}" type="parTrans" cxnId="{2F6B7B17-DCC0-49FD-A1DD-8CB361C41756}">
      <dgm:prSet/>
      <dgm:spPr/>
      <dgm:t>
        <a:bodyPr/>
        <a:lstStyle/>
        <a:p>
          <a:endParaRPr lang="ru-RU"/>
        </a:p>
      </dgm:t>
    </dgm:pt>
    <dgm:pt modelId="{EA291210-B591-4693-B58C-80C34C40E54A}" type="sibTrans" cxnId="{2F6B7B17-DCC0-49FD-A1DD-8CB361C41756}">
      <dgm:prSet/>
      <dgm:spPr/>
      <dgm:t>
        <a:bodyPr/>
        <a:lstStyle/>
        <a:p>
          <a:endParaRPr lang="ru-RU"/>
        </a:p>
      </dgm:t>
    </dgm:pt>
    <dgm:pt modelId="{2773BC92-6822-469E-A874-7240A784A491}">
      <dgm:prSet custT="1"/>
      <dgm:spPr>
        <a:solidFill>
          <a:srgbClr val="FFC000">
            <a:alpha val="37000"/>
          </a:srgbClr>
        </a:solidFill>
      </dgm:spPr>
      <dgm:t>
        <a:bodyPr/>
        <a:lstStyle/>
        <a:p>
          <a:r>
            <a:rPr lang="ru-RU" sz="1050" dirty="0" smtClean="0"/>
            <a:t>Безопасность и контроль</a:t>
          </a:r>
          <a:endParaRPr lang="ru-RU" sz="1050" dirty="0"/>
        </a:p>
      </dgm:t>
    </dgm:pt>
    <dgm:pt modelId="{54BAC6E4-4791-4A5F-808E-BB50354CDE80}" type="parTrans" cxnId="{A31100C4-A00C-46E1-B961-2F44BCDABC1D}">
      <dgm:prSet/>
      <dgm:spPr/>
      <dgm:t>
        <a:bodyPr/>
        <a:lstStyle/>
        <a:p>
          <a:endParaRPr lang="ru-RU"/>
        </a:p>
      </dgm:t>
    </dgm:pt>
    <dgm:pt modelId="{FF8CBD65-C8A7-4C6A-A851-E3B140A46853}" type="sibTrans" cxnId="{A31100C4-A00C-46E1-B961-2F44BCDABC1D}">
      <dgm:prSet/>
      <dgm:spPr/>
      <dgm:t>
        <a:bodyPr/>
        <a:lstStyle/>
        <a:p>
          <a:endParaRPr lang="ru-RU"/>
        </a:p>
      </dgm:t>
    </dgm:pt>
    <dgm:pt modelId="{F8B9F6FE-EF0B-4CA8-874E-3092CD434BB5}" type="pres">
      <dgm:prSet presAssocID="{78036880-A013-4830-A58F-F3092883B7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20633-9211-43B9-8178-37B3F6535007}" type="pres">
      <dgm:prSet presAssocID="{71ADBC39-4AEF-4355-8A01-EBCD11044B5F}" presName="root1" presStyleCnt="0"/>
      <dgm:spPr/>
    </dgm:pt>
    <dgm:pt modelId="{612867A5-42B0-4445-A471-598393E0E0EE}" type="pres">
      <dgm:prSet presAssocID="{71ADBC39-4AEF-4355-8A01-EBCD11044B5F}" presName="LevelOneTextNode" presStyleLbl="node0" presStyleIdx="0" presStyleCnt="1" custScaleX="192750" custScaleY="175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717F3-C4CD-4BA8-AE4F-6BB92F60F19F}" type="pres">
      <dgm:prSet presAssocID="{71ADBC39-4AEF-4355-8A01-EBCD11044B5F}" presName="level2hierChild" presStyleCnt="0"/>
      <dgm:spPr/>
    </dgm:pt>
    <dgm:pt modelId="{1BCF63CC-74C3-4600-9804-233A25913B61}" type="pres">
      <dgm:prSet presAssocID="{99A66621-4D04-49B2-8A60-D294870F80FC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D887B669-166D-40B2-BDDD-964A1B5C1934}" type="pres">
      <dgm:prSet presAssocID="{99A66621-4D04-49B2-8A60-D294870F80FC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C521025-4A91-4A8C-87F5-8D9374427C3F}" type="pres">
      <dgm:prSet presAssocID="{DB1068DD-7DFC-4E2A-87B7-3701364D3D17}" presName="root2" presStyleCnt="0"/>
      <dgm:spPr/>
    </dgm:pt>
    <dgm:pt modelId="{4190EF9A-406E-41D2-8460-FDA580C27F12}" type="pres">
      <dgm:prSet presAssocID="{DB1068DD-7DFC-4E2A-87B7-3701364D3D17}" presName="LevelTwoTextNode" presStyleLbl="node2" presStyleIdx="0" presStyleCnt="9" custFlipHor="1" custScaleX="223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E8489-56A7-4D33-815F-3E7B81EDC97E}" type="pres">
      <dgm:prSet presAssocID="{DB1068DD-7DFC-4E2A-87B7-3701364D3D17}" presName="level3hierChild" presStyleCnt="0"/>
      <dgm:spPr/>
    </dgm:pt>
    <dgm:pt modelId="{B0A6799E-950E-4C15-A145-566CEF986C52}" type="pres">
      <dgm:prSet presAssocID="{9F6FA02C-1727-4539-8270-3B596ACC1723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67895874-1FC7-45F5-90DF-E87A6D8934FB}" type="pres">
      <dgm:prSet presAssocID="{9F6FA02C-1727-4539-8270-3B596ACC172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34BC9C4-3E67-4601-90AC-13338B147D1C}" type="pres">
      <dgm:prSet presAssocID="{DD5EAAE6-9F6A-458C-AC3A-892F757859BA}" presName="root2" presStyleCnt="0"/>
      <dgm:spPr/>
    </dgm:pt>
    <dgm:pt modelId="{4696656F-7AAE-455A-BB12-186BCE80E0D0}" type="pres">
      <dgm:prSet presAssocID="{DD5EAAE6-9F6A-458C-AC3A-892F757859BA}" presName="LevelTwoTextNode" presStyleLbl="node2" presStyleIdx="1" presStyleCnt="9" custScaleX="221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3CC3A8-1DB0-4A9A-ABAC-9108D9EC7CFD}" type="pres">
      <dgm:prSet presAssocID="{DD5EAAE6-9F6A-458C-AC3A-892F757859BA}" presName="level3hierChild" presStyleCnt="0"/>
      <dgm:spPr/>
    </dgm:pt>
    <dgm:pt modelId="{F385A409-81A5-470B-9725-D672C30ED69D}" type="pres">
      <dgm:prSet presAssocID="{DA9358D9-EA04-4323-9AAE-91DBA3776417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038C6E41-3A15-4C14-B316-6F439C98A3BB}" type="pres">
      <dgm:prSet presAssocID="{DA9358D9-EA04-4323-9AAE-91DBA3776417}" presName="connTx" presStyleLbl="parChTrans1D2" presStyleIdx="2" presStyleCnt="9"/>
      <dgm:spPr/>
      <dgm:t>
        <a:bodyPr/>
        <a:lstStyle/>
        <a:p>
          <a:endParaRPr lang="ru-RU"/>
        </a:p>
      </dgm:t>
    </dgm:pt>
    <dgm:pt modelId="{1469B927-D793-48BC-B0EB-8EC5FD519C44}" type="pres">
      <dgm:prSet presAssocID="{C71ADA3A-33F1-43C1-90DC-AFE56EB0B024}" presName="root2" presStyleCnt="0"/>
      <dgm:spPr/>
    </dgm:pt>
    <dgm:pt modelId="{97EA7905-614A-4520-A653-8DF1FC3EAC61}" type="pres">
      <dgm:prSet presAssocID="{C71ADA3A-33F1-43C1-90DC-AFE56EB0B024}" presName="LevelTwoTextNode" presStyleLbl="node2" presStyleIdx="2" presStyleCnt="9" custScaleX="220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AFF78-CC3B-45E1-8935-F8FDF8987E29}" type="pres">
      <dgm:prSet presAssocID="{C71ADA3A-33F1-43C1-90DC-AFE56EB0B024}" presName="level3hierChild" presStyleCnt="0"/>
      <dgm:spPr/>
    </dgm:pt>
    <dgm:pt modelId="{8BAF1B1B-E197-4242-BCC3-F227B8CB6D6B}" type="pres">
      <dgm:prSet presAssocID="{D6A155C0-1883-49E5-8904-704053DA8EC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7DEF020A-FC0C-463D-8158-B10804448244}" type="pres">
      <dgm:prSet presAssocID="{D6A155C0-1883-49E5-8904-704053DA8EC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1E64585B-F8E8-4864-8715-03D82BAFC5A7}" type="pres">
      <dgm:prSet presAssocID="{87D5A2F2-689D-48CA-AB8F-62C494D78137}" presName="root2" presStyleCnt="0"/>
      <dgm:spPr/>
    </dgm:pt>
    <dgm:pt modelId="{FD1A26F1-765C-4523-8C24-1ABEFC3B745A}" type="pres">
      <dgm:prSet presAssocID="{87D5A2F2-689D-48CA-AB8F-62C494D78137}" presName="LevelTwoTextNode" presStyleLbl="node2" presStyleIdx="3" presStyleCnt="9" custFlipHor="1" custScaleX="219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AEA8A-4C31-4726-AEBC-47A913390955}" type="pres">
      <dgm:prSet presAssocID="{87D5A2F2-689D-48CA-AB8F-62C494D78137}" presName="level3hierChild" presStyleCnt="0"/>
      <dgm:spPr/>
    </dgm:pt>
    <dgm:pt modelId="{AC1C0C90-3EFE-4638-AC09-E7830E81820F}" type="pres">
      <dgm:prSet presAssocID="{BCB31DE8-DB0C-4F02-A011-AA3C389B1E7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281B9C05-39DC-411F-ABB8-16E54C003814}" type="pres">
      <dgm:prSet presAssocID="{BCB31DE8-DB0C-4F02-A011-AA3C389B1E7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313FB259-39FF-4C36-B794-6ECA6CB13977}" type="pres">
      <dgm:prSet presAssocID="{D6A92618-D354-48F5-8401-9C810181EBF6}" presName="root2" presStyleCnt="0"/>
      <dgm:spPr/>
    </dgm:pt>
    <dgm:pt modelId="{42777B3B-CC0C-45DC-A552-E519AE7F5017}" type="pres">
      <dgm:prSet presAssocID="{D6A92618-D354-48F5-8401-9C810181EBF6}" presName="LevelTwoTextNode" presStyleLbl="node2" presStyleIdx="4" presStyleCnt="9" custScaleX="218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9B60E-66B6-43F8-BAC1-D722D11661D7}" type="pres">
      <dgm:prSet presAssocID="{D6A92618-D354-48F5-8401-9C810181EBF6}" presName="level3hierChild" presStyleCnt="0"/>
      <dgm:spPr/>
    </dgm:pt>
    <dgm:pt modelId="{E62CCF60-1BC2-4E97-95D2-52721032361B}" type="pres">
      <dgm:prSet presAssocID="{D5EBB954-D159-43E7-BAA4-7ED87C7F08D7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A45A15E6-23CD-42EE-8476-4216FF39912E}" type="pres">
      <dgm:prSet presAssocID="{D5EBB954-D159-43E7-BAA4-7ED87C7F08D7}" presName="connTx" presStyleLbl="parChTrans1D2" presStyleIdx="5" presStyleCnt="9"/>
      <dgm:spPr/>
      <dgm:t>
        <a:bodyPr/>
        <a:lstStyle/>
        <a:p>
          <a:endParaRPr lang="ru-RU"/>
        </a:p>
      </dgm:t>
    </dgm:pt>
    <dgm:pt modelId="{C8FBC3BF-F392-474E-88D8-0631C108A59A}" type="pres">
      <dgm:prSet presAssocID="{DC6BAF52-8364-4326-9B3E-8AA0E9CF55E1}" presName="root2" presStyleCnt="0"/>
      <dgm:spPr/>
    </dgm:pt>
    <dgm:pt modelId="{C32406B8-C7F5-455D-A5E1-E4FA670D39C1}" type="pres">
      <dgm:prSet presAssocID="{DC6BAF52-8364-4326-9B3E-8AA0E9CF55E1}" presName="LevelTwoTextNode" presStyleLbl="node2" presStyleIdx="5" presStyleCnt="9" custScaleX="218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4D95E6-A382-4919-9439-FE8645D12B94}" type="pres">
      <dgm:prSet presAssocID="{DC6BAF52-8364-4326-9B3E-8AA0E9CF55E1}" presName="level3hierChild" presStyleCnt="0"/>
      <dgm:spPr/>
    </dgm:pt>
    <dgm:pt modelId="{FDA2B6B0-FF95-4CF5-B0A2-AB0DB802AA6D}" type="pres">
      <dgm:prSet presAssocID="{935E4E61-DF2B-48A1-9B96-006E5997C863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2670CF73-9E00-4628-A78A-2358BB0F00DC}" type="pres">
      <dgm:prSet presAssocID="{935E4E61-DF2B-48A1-9B96-006E5997C863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1BADB4E-8633-441C-9CC8-A10B09FA82EC}" type="pres">
      <dgm:prSet presAssocID="{126866D4-0132-44C6-AD13-75BCABE26C20}" presName="root2" presStyleCnt="0"/>
      <dgm:spPr/>
    </dgm:pt>
    <dgm:pt modelId="{9E5CFC15-F6DD-4CD1-A987-E1B7859DA601}" type="pres">
      <dgm:prSet presAssocID="{126866D4-0132-44C6-AD13-75BCABE26C20}" presName="LevelTwoTextNode" presStyleLbl="node2" presStyleIdx="6" presStyleCnt="9" custScaleX="217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4D33C-FB59-4544-8032-2001EC4E7936}" type="pres">
      <dgm:prSet presAssocID="{126866D4-0132-44C6-AD13-75BCABE26C20}" presName="level3hierChild" presStyleCnt="0"/>
      <dgm:spPr/>
    </dgm:pt>
    <dgm:pt modelId="{92AF4438-18E7-48E0-ADA8-65C35EBD31D6}" type="pres">
      <dgm:prSet presAssocID="{E6D823C0-5203-4B02-A51A-2B42932C87E0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0FA2668D-B7E0-441E-B556-556A84D36DD2}" type="pres">
      <dgm:prSet presAssocID="{E6D823C0-5203-4B02-A51A-2B42932C87E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D66D9A11-F079-4B97-880A-F1CFB4A9CE30}" type="pres">
      <dgm:prSet presAssocID="{E06C0EB7-92FB-4FE3-99F9-4042A5E744D8}" presName="root2" presStyleCnt="0"/>
      <dgm:spPr/>
    </dgm:pt>
    <dgm:pt modelId="{31280686-EE0D-46E6-A8E1-FA095FCC96DC}" type="pres">
      <dgm:prSet presAssocID="{E06C0EB7-92FB-4FE3-99F9-4042A5E744D8}" presName="LevelTwoTextNode" presStyleLbl="node2" presStyleIdx="7" presStyleCnt="9" custScaleX="217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E177B-9ACB-450E-B743-C2E88886A0B6}" type="pres">
      <dgm:prSet presAssocID="{E06C0EB7-92FB-4FE3-99F9-4042A5E744D8}" presName="level3hierChild" presStyleCnt="0"/>
      <dgm:spPr/>
    </dgm:pt>
    <dgm:pt modelId="{F819D125-9D1A-4110-893E-2FE9173B3474}" type="pres">
      <dgm:prSet presAssocID="{54BAC6E4-4791-4A5F-808E-BB50354CDE80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8248C3C5-39F1-46F2-B09F-88DF61628287}" type="pres">
      <dgm:prSet presAssocID="{54BAC6E4-4791-4A5F-808E-BB50354CDE80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63A576B-3D03-4400-ABCF-537414E4FD90}" type="pres">
      <dgm:prSet presAssocID="{2773BC92-6822-469E-A874-7240A784A491}" presName="root2" presStyleCnt="0"/>
      <dgm:spPr/>
    </dgm:pt>
    <dgm:pt modelId="{FAD107D1-251F-4771-8343-436E663D647D}" type="pres">
      <dgm:prSet presAssocID="{2773BC92-6822-469E-A874-7240A784A491}" presName="LevelTwoTextNode" presStyleLbl="node2" presStyleIdx="8" presStyleCnt="9" custScaleX="217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D9FB8-91C6-4F25-8E87-6A873F48F7AC}" type="pres">
      <dgm:prSet presAssocID="{2773BC92-6822-469E-A874-7240A784A491}" presName="level3hierChild" presStyleCnt="0"/>
      <dgm:spPr/>
    </dgm:pt>
  </dgm:ptLst>
  <dgm:cxnLst>
    <dgm:cxn modelId="{A31100C4-A00C-46E1-B961-2F44BCDABC1D}" srcId="{71ADBC39-4AEF-4355-8A01-EBCD11044B5F}" destId="{2773BC92-6822-469E-A874-7240A784A491}" srcOrd="8" destOrd="0" parTransId="{54BAC6E4-4791-4A5F-808E-BB50354CDE80}" sibTransId="{FF8CBD65-C8A7-4C6A-A851-E3B140A46853}"/>
    <dgm:cxn modelId="{D5A7644A-219B-4435-8910-E2CAF7BAEFD5}" type="presOf" srcId="{DA9358D9-EA04-4323-9AAE-91DBA3776417}" destId="{F385A409-81A5-470B-9725-D672C30ED69D}" srcOrd="0" destOrd="0" presId="urn:microsoft.com/office/officeart/2008/layout/HorizontalMultiLevelHierarchy"/>
    <dgm:cxn modelId="{328E0AB1-FCE1-483D-9CE8-5AB20F5DE48C}" srcId="{71ADBC39-4AEF-4355-8A01-EBCD11044B5F}" destId="{DD5EAAE6-9F6A-458C-AC3A-892F757859BA}" srcOrd="1" destOrd="0" parTransId="{9F6FA02C-1727-4539-8270-3B596ACC1723}" sibTransId="{801859E6-CBA0-4754-A89E-FF6550175A4D}"/>
    <dgm:cxn modelId="{6CCD66E0-F831-45D8-B454-5586800536CA}" type="presOf" srcId="{99A66621-4D04-49B2-8A60-D294870F80FC}" destId="{1BCF63CC-74C3-4600-9804-233A25913B61}" srcOrd="0" destOrd="0" presId="urn:microsoft.com/office/officeart/2008/layout/HorizontalMultiLevelHierarchy"/>
    <dgm:cxn modelId="{64805DF5-45E3-411C-8749-6DB49B39052C}" type="presOf" srcId="{78036880-A013-4830-A58F-F3092883B785}" destId="{F8B9F6FE-EF0B-4CA8-874E-3092CD434BB5}" srcOrd="0" destOrd="0" presId="urn:microsoft.com/office/officeart/2008/layout/HorizontalMultiLevelHierarchy"/>
    <dgm:cxn modelId="{2F6B7B17-DCC0-49FD-A1DD-8CB361C41756}" srcId="{71ADBC39-4AEF-4355-8A01-EBCD11044B5F}" destId="{E06C0EB7-92FB-4FE3-99F9-4042A5E744D8}" srcOrd="7" destOrd="0" parTransId="{E6D823C0-5203-4B02-A51A-2B42932C87E0}" sibTransId="{EA291210-B591-4693-B58C-80C34C40E54A}"/>
    <dgm:cxn modelId="{F57F535D-031D-4081-B299-72896F2F48DB}" type="presOf" srcId="{D5EBB954-D159-43E7-BAA4-7ED87C7F08D7}" destId="{E62CCF60-1BC2-4E97-95D2-52721032361B}" srcOrd="0" destOrd="0" presId="urn:microsoft.com/office/officeart/2008/layout/HorizontalMultiLevelHierarchy"/>
    <dgm:cxn modelId="{1992C22D-BA24-4DAD-8274-65DDFC6AD206}" srcId="{78036880-A013-4830-A58F-F3092883B785}" destId="{71ADBC39-4AEF-4355-8A01-EBCD11044B5F}" srcOrd="0" destOrd="0" parTransId="{367E82CF-8952-4EC8-8C84-E27ED609D068}" sibTransId="{285A5352-F455-4421-94C9-01B9CE8AFEB3}"/>
    <dgm:cxn modelId="{BAA13DFD-795E-403E-BEF9-00D3055F1346}" type="presOf" srcId="{71ADBC39-4AEF-4355-8A01-EBCD11044B5F}" destId="{612867A5-42B0-4445-A471-598393E0E0EE}" srcOrd="0" destOrd="0" presId="urn:microsoft.com/office/officeart/2008/layout/HorizontalMultiLevelHierarchy"/>
    <dgm:cxn modelId="{B7C3D961-3D02-46B1-A9C7-3B9686AB48CF}" type="presOf" srcId="{C71ADA3A-33F1-43C1-90DC-AFE56EB0B024}" destId="{97EA7905-614A-4520-A653-8DF1FC3EAC61}" srcOrd="0" destOrd="0" presId="urn:microsoft.com/office/officeart/2008/layout/HorizontalMultiLevelHierarchy"/>
    <dgm:cxn modelId="{F3B48993-7633-4B76-A4A0-9851C2E048D7}" srcId="{71ADBC39-4AEF-4355-8A01-EBCD11044B5F}" destId="{87D5A2F2-689D-48CA-AB8F-62C494D78137}" srcOrd="3" destOrd="0" parTransId="{D6A155C0-1883-49E5-8904-704053DA8EC2}" sibTransId="{5B459E34-5871-4F33-8D7F-E5219901FF38}"/>
    <dgm:cxn modelId="{3B7B864E-6A2B-4656-AF45-359AA4A69CF3}" type="presOf" srcId="{D5EBB954-D159-43E7-BAA4-7ED87C7F08D7}" destId="{A45A15E6-23CD-42EE-8476-4216FF39912E}" srcOrd="1" destOrd="0" presId="urn:microsoft.com/office/officeart/2008/layout/HorizontalMultiLevelHierarchy"/>
    <dgm:cxn modelId="{C962079C-AD7E-4D11-8D55-D5DC453A6450}" type="presOf" srcId="{E06C0EB7-92FB-4FE3-99F9-4042A5E744D8}" destId="{31280686-EE0D-46E6-A8E1-FA095FCC96DC}" srcOrd="0" destOrd="0" presId="urn:microsoft.com/office/officeart/2008/layout/HorizontalMultiLevelHierarchy"/>
    <dgm:cxn modelId="{A7AA2F89-4BAF-4447-943A-CA34C24ED613}" type="presOf" srcId="{BCB31DE8-DB0C-4F02-A011-AA3C389B1E7E}" destId="{281B9C05-39DC-411F-ABB8-16E54C003814}" srcOrd="1" destOrd="0" presId="urn:microsoft.com/office/officeart/2008/layout/HorizontalMultiLevelHierarchy"/>
    <dgm:cxn modelId="{D25898ED-A049-41AF-B1BD-2789141CB1E9}" type="presOf" srcId="{2773BC92-6822-469E-A874-7240A784A491}" destId="{FAD107D1-251F-4771-8343-436E663D647D}" srcOrd="0" destOrd="0" presId="urn:microsoft.com/office/officeart/2008/layout/HorizontalMultiLevelHierarchy"/>
    <dgm:cxn modelId="{3BC8FBA5-A988-40D2-88C6-8A3D01811B21}" type="presOf" srcId="{87D5A2F2-689D-48CA-AB8F-62C494D78137}" destId="{FD1A26F1-765C-4523-8C24-1ABEFC3B745A}" srcOrd="0" destOrd="0" presId="urn:microsoft.com/office/officeart/2008/layout/HorizontalMultiLevelHierarchy"/>
    <dgm:cxn modelId="{A1C83A75-3AFF-40BF-ACCA-60BB55B0220A}" srcId="{71ADBC39-4AEF-4355-8A01-EBCD11044B5F}" destId="{DB1068DD-7DFC-4E2A-87B7-3701364D3D17}" srcOrd="0" destOrd="0" parTransId="{99A66621-4D04-49B2-8A60-D294870F80FC}" sibTransId="{6A91F00F-F9A5-48DF-BDCB-379A8CE85209}"/>
    <dgm:cxn modelId="{E61427E3-AEDF-425D-B26C-D5484FCFB1C3}" type="presOf" srcId="{126866D4-0132-44C6-AD13-75BCABE26C20}" destId="{9E5CFC15-F6DD-4CD1-A987-E1B7859DA601}" srcOrd="0" destOrd="0" presId="urn:microsoft.com/office/officeart/2008/layout/HorizontalMultiLevelHierarchy"/>
    <dgm:cxn modelId="{A722BCEE-81F1-4C34-9797-BC2182BFFDEF}" type="presOf" srcId="{D6A155C0-1883-49E5-8904-704053DA8EC2}" destId="{8BAF1B1B-E197-4242-BCC3-F227B8CB6D6B}" srcOrd="0" destOrd="0" presId="urn:microsoft.com/office/officeart/2008/layout/HorizontalMultiLevelHierarchy"/>
    <dgm:cxn modelId="{39E21BD2-BE2F-464C-83C8-0CD558469066}" type="presOf" srcId="{D6A92618-D354-48F5-8401-9C810181EBF6}" destId="{42777B3B-CC0C-45DC-A552-E519AE7F5017}" srcOrd="0" destOrd="0" presId="urn:microsoft.com/office/officeart/2008/layout/HorizontalMultiLevelHierarchy"/>
    <dgm:cxn modelId="{2950429C-BE62-435E-B684-A23602AFC252}" type="presOf" srcId="{935E4E61-DF2B-48A1-9B96-006E5997C863}" destId="{2670CF73-9E00-4628-A78A-2358BB0F00DC}" srcOrd="1" destOrd="0" presId="urn:microsoft.com/office/officeart/2008/layout/HorizontalMultiLevelHierarchy"/>
    <dgm:cxn modelId="{A28340FB-1BCB-4330-9C59-A3BA391EBB48}" type="presOf" srcId="{DA9358D9-EA04-4323-9AAE-91DBA3776417}" destId="{038C6E41-3A15-4C14-B316-6F439C98A3BB}" srcOrd="1" destOrd="0" presId="urn:microsoft.com/office/officeart/2008/layout/HorizontalMultiLevelHierarchy"/>
    <dgm:cxn modelId="{69CF9164-D4A2-45EA-ABB6-5C1442029833}" type="presOf" srcId="{935E4E61-DF2B-48A1-9B96-006E5997C863}" destId="{FDA2B6B0-FF95-4CF5-B0A2-AB0DB802AA6D}" srcOrd="0" destOrd="0" presId="urn:microsoft.com/office/officeart/2008/layout/HorizontalMultiLevelHierarchy"/>
    <dgm:cxn modelId="{17240E3D-4BB5-450D-B8DB-C524078FCBE6}" type="presOf" srcId="{9F6FA02C-1727-4539-8270-3B596ACC1723}" destId="{B0A6799E-950E-4C15-A145-566CEF986C52}" srcOrd="0" destOrd="0" presId="urn:microsoft.com/office/officeart/2008/layout/HorizontalMultiLevelHierarchy"/>
    <dgm:cxn modelId="{85A72F1E-F671-45AE-960C-BDE5B6706327}" srcId="{71ADBC39-4AEF-4355-8A01-EBCD11044B5F}" destId="{C71ADA3A-33F1-43C1-90DC-AFE56EB0B024}" srcOrd="2" destOrd="0" parTransId="{DA9358D9-EA04-4323-9AAE-91DBA3776417}" sibTransId="{A66D56FD-F7C4-4837-8885-FC91A2E7FF00}"/>
    <dgm:cxn modelId="{542ED2C1-8380-40CE-A033-55732A82A493}" type="presOf" srcId="{54BAC6E4-4791-4A5F-808E-BB50354CDE80}" destId="{F819D125-9D1A-4110-893E-2FE9173B3474}" srcOrd="0" destOrd="0" presId="urn:microsoft.com/office/officeart/2008/layout/HorizontalMultiLevelHierarchy"/>
    <dgm:cxn modelId="{76A9BB1F-6821-4502-A918-835012EB7429}" type="presOf" srcId="{54BAC6E4-4791-4A5F-808E-BB50354CDE80}" destId="{8248C3C5-39F1-46F2-B09F-88DF61628287}" srcOrd="1" destOrd="0" presId="urn:microsoft.com/office/officeart/2008/layout/HorizontalMultiLevelHierarchy"/>
    <dgm:cxn modelId="{1C49EE5A-E151-49B0-BC43-A60DC42EC341}" type="presOf" srcId="{DB1068DD-7DFC-4E2A-87B7-3701364D3D17}" destId="{4190EF9A-406E-41D2-8460-FDA580C27F12}" srcOrd="0" destOrd="0" presId="urn:microsoft.com/office/officeart/2008/layout/HorizontalMultiLevelHierarchy"/>
    <dgm:cxn modelId="{53D13C95-5942-47AA-9660-2D52F3E8E289}" type="presOf" srcId="{DC6BAF52-8364-4326-9B3E-8AA0E9CF55E1}" destId="{C32406B8-C7F5-455D-A5E1-E4FA670D39C1}" srcOrd="0" destOrd="0" presId="urn:microsoft.com/office/officeart/2008/layout/HorizontalMultiLevelHierarchy"/>
    <dgm:cxn modelId="{A84856D3-3DB6-4A65-A4C2-D7B59A10711C}" srcId="{71ADBC39-4AEF-4355-8A01-EBCD11044B5F}" destId="{DC6BAF52-8364-4326-9B3E-8AA0E9CF55E1}" srcOrd="5" destOrd="0" parTransId="{D5EBB954-D159-43E7-BAA4-7ED87C7F08D7}" sibTransId="{43F641B6-A76E-4232-9A1B-3AE281EAFD69}"/>
    <dgm:cxn modelId="{EC59C831-EFA2-4322-B63B-91E15CC452ED}" type="presOf" srcId="{9F6FA02C-1727-4539-8270-3B596ACC1723}" destId="{67895874-1FC7-45F5-90DF-E87A6D8934FB}" srcOrd="1" destOrd="0" presId="urn:microsoft.com/office/officeart/2008/layout/HorizontalMultiLevelHierarchy"/>
    <dgm:cxn modelId="{1E5B4701-F5C8-4F83-BED0-986E2A368E7B}" type="presOf" srcId="{E6D823C0-5203-4B02-A51A-2B42932C87E0}" destId="{92AF4438-18E7-48E0-ADA8-65C35EBD31D6}" srcOrd="0" destOrd="0" presId="urn:microsoft.com/office/officeart/2008/layout/HorizontalMultiLevelHierarchy"/>
    <dgm:cxn modelId="{35DD8B00-51CD-4F70-BF7D-863A718B350C}" type="presOf" srcId="{BCB31DE8-DB0C-4F02-A011-AA3C389B1E7E}" destId="{AC1C0C90-3EFE-4638-AC09-E7830E81820F}" srcOrd="0" destOrd="0" presId="urn:microsoft.com/office/officeart/2008/layout/HorizontalMultiLevelHierarchy"/>
    <dgm:cxn modelId="{99E8FD9B-EB61-4505-A19A-64D41D1C37BD}" srcId="{71ADBC39-4AEF-4355-8A01-EBCD11044B5F}" destId="{D6A92618-D354-48F5-8401-9C810181EBF6}" srcOrd="4" destOrd="0" parTransId="{BCB31DE8-DB0C-4F02-A011-AA3C389B1E7E}" sibTransId="{89DBECB1-F084-4718-8E2E-8AE5755CFC48}"/>
    <dgm:cxn modelId="{9872398D-B273-4824-AAB7-1F3E03C976F9}" srcId="{71ADBC39-4AEF-4355-8A01-EBCD11044B5F}" destId="{126866D4-0132-44C6-AD13-75BCABE26C20}" srcOrd="6" destOrd="0" parTransId="{935E4E61-DF2B-48A1-9B96-006E5997C863}" sibTransId="{12BBE79F-78E9-449C-B73E-9CD7281A0225}"/>
    <dgm:cxn modelId="{9041F896-5B6F-4E57-B234-7058A7BD4F8B}" type="presOf" srcId="{DD5EAAE6-9F6A-458C-AC3A-892F757859BA}" destId="{4696656F-7AAE-455A-BB12-186BCE80E0D0}" srcOrd="0" destOrd="0" presId="urn:microsoft.com/office/officeart/2008/layout/HorizontalMultiLevelHierarchy"/>
    <dgm:cxn modelId="{C70C052C-BCE7-4BDE-9FE4-BADA2D7355D7}" type="presOf" srcId="{99A66621-4D04-49B2-8A60-D294870F80FC}" destId="{D887B669-166D-40B2-BDDD-964A1B5C1934}" srcOrd="1" destOrd="0" presId="urn:microsoft.com/office/officeart/2008/layout/HorizontalMultiLevelHierarchy"/>
    <dgm:cxn modelId="{17788DFA-E088-4D9F-ABFC-879DA3B94579}" type="presOf" srcId="{E6D823C0-5203-4B02-A51A-2B42932C87E0}" destId="{0FA2668D-B7E0-441E-B556-556A84D36DD2}" srcOrd="1" destOrd="0" presId="urn:microsoft.com/office/officeart/2008/layout/HorizontalMultiLevelHierarchy"/>
    <dgm:cxn modelId="{1DEA3C81-8E2E-49B3-AE38-AFE8C606EF8C}" type="presOf" srcId="{D6A155C0-1883-49E5-8904-704053DA8EC2}" destId="{7DEF020A-FC0C-463D-8158-B10804448244}" srcOrd="1" destOrd="0" presId="urn:microsoft.com/office/officeart/2008/layout/HorizontalMultiLevelHierarchy"/>
    <dgm:cxn modelId="{EDFC127C-B08F-40F9-9ABB-2F751A4FCD53}" type="presParOf" srcId="{F8B9F6FE-EF0B-4CA8-874E-3092CD434BB5}" destId="{8C520633-9211-43B9-8178-37B3F6535007}" srcOrd="0" destOrd="0" presId="urn:microsoft.com/office/officeart/2008/layout/HorizontalMultiLevelHierarchy"/>
    <dgm:cxn modelId="{72A1BD0C-2A61-499D-AE8C-E20010465959}" type="presParOf" srcId="{8C520633-9211-43B9-8178-37B3F6535007}" destId="{612867A5-42B0-4445-A471-598393E0E0EE}" srcOrd="0" destOrd="0" presId="urn:microsoft.com/office/officeart/2008/layout/HorizontalMultiLevelHierarchy"/>
    <dgm:cxn modelId="{64E34FC8-81A9-4A68-B016-77F0B604AFC7}" type="presParOf" srcId="{8C520633-9211-43B9-8178-37B3F6535007}" destId="{545717F3-C4CD-4BA8-AE4F-6BB92F60F19F}" srcOrd="1" destOrd="0" presId="urn:microsoft.com/office/officeart/2008/layout/HorizontalMultiLevelHierarchy"/>
    <dgm:cxn modelId="{EC020029-0D64-4418-BD82-389BF56C3B61}" type="presParOf" srcId="{545717F3-C4CD-4BA8-AE4F-6BB92F60F19F}" destId="{1BCF63CC-74C3-4600-9804-233A25913B61}" srcOrd="0" destOrd="0" presId="urn:microsoft.com/office/officeart/2008/layout/HorizontalMultiLevelHierarchy"/>
    <dgm:cxn modelId="{39A3084A-6603-4ADB-9B37-20EA8C06127E}" type="presParOf" srcId="{1BCF63CC-74C3-4600-9804-233A25913B61}" destId="{D887B669-166D-40B2-BDDD-964A1B5C1934}" srcOrd="0" destOrd="0" presId="urn:microsoft.com/office/officeart/2008/layout/HorizontalMultiLevelHierarchy"/>
    <dgm:cxn modelId="{9BCC88B5-2EC3-4355-996A-8F1BEC9EBEBF}" type="presParOf" srcId="{545717F3-C4CD-4BA8-AE4F-6BB92F60F19F}" destId="{9C521025-4A91-4A8C-87F5-8D9374427C3F}" srcOrd="1" destOrd="0" presId="urn:microsoft.com/office/officeart/2008/layout/HorizontalMultiLevelHierarchy"/>
    <dgm:cxn modelId="{257C4824-09D9-420A-998F-9D3B02B58C4D}" type="presParOf" srcId="{9C521025-4A91-4A8C-87F5-8D9374427C3F}" destId="{4190EF9A-406E-41D2-8460-FDA580C27F12}" srcOrd="0" destOrd="0" presId="urn:microsoft.com/office/officeart/2008/layout/HorizontalMultiLevelHierarchy"/>
    <dgm:cxn modelId="{A8B5BE42-EEC3-4325-B382-CB6744805C2F}" type="presParOf" srcId="{9C521025-4A91-4A8C-87F5-8D9374427C3F}" destId="{41DE8489-56A7-4D33-815F-3E7B81EDC97E}" srcOrd="1" destOrd="0" presId="urn:microsoft.com/office/officeart/2008/layout/HorizontalMultiLevelHierarchy"/>
    <dgm:cxn modelId="{A649031D-C993-41ED-BDF2-E917B84EB1A1}" type="presParOf" srcId="{545717F3-C4CD-4BA8-AE4F-6BB92F60F19F}" destId="{B0A6799E-950E-4C15-A145-566CEF986C52}" srcOrd="2" destOrd="0" presId="urn:microsoft.com/office/officeart/2008/layout/HorizontalMultiLevelHierarchy"/>
    <dgm:cxn modelId="{B9D672F2-E318-4C9E-B26D-EB246A0B336E}" type="presParOf" srcId="{B0A6799E-950E-4C15-A145-566CEF986C52}" destId="{67895874-1FC7-45F5-90DF-E87A6D8934FB}" srcOrd="0" destOrd="0" presId="urn:microsoft.com/office/officeart/2008/layout/HorizontalMultiLevelHierarchy"/>
    <dgm:cxn modelId="{51E677B7-DF76-41D2-A923-03C501942B21}" type="presParOf" srcId="{545717F3-C4CD-4BA8-AE4F-6BB92F60F19F}" destId="{634BC9C4-3E67-4601-90AC-13338B147D1C}" srcOrd="3" destOrd="0" presId="urn:microsoft.com/office/officeart/2008/layout/HorizontalMultiLevelHierarchy"/>
    <dgm:cxn modelId="{7EB9D708-D813-4614-9203-B10493EE6B8C}" type="presParOf" srcId="{634BC9C4-3E67-4601-90AC-13338B147D1C}" destId="{4696656F-7AAE-455A-BB12-186BCE80E0D0}" srcOrd="0" destOrd="0" presId="urn:microsoft.com/office/officeart/2008/layout/HorizontalMultiLevelHierarchy"/>
    <dgm:cxn modelId="{EE8D0AA8-7152-4693-8AC7-D8F4B63E9A2E}" type="presParOf" srcId="{634BC9C4-3E67-4601-90AC-13338B147D1C}" destId="{F13CC3A8-1DB0-4A9A-ABAC-9108D9EC7CFD}" srcOrd="1" destOrd="0" presId="urn:microsoft.com/office/officeart/2008/layout/HorizontalMultiLevelHierarchy"/>
    <dgm:cxn modelId="{A8B63871-44AD-4AFB-8EB3-689153EEB2DC}" type="presParOf" srcId="{545717F3-C4CD-4BA8-AE4F-6BB92F60F19F}" destId="{F385A409-81A5-470B-9725-D672C30ED69D}" srcOrd="4" destOrd="0" presId="urn:microsoft.com/office/officeart/2008/layout/HorizontalMultiLevelHierarchy"/>
    <dgm:cxn modelId="{3A8D9ABA-F1BA-4605-B611-2FFBAE231066}" type="presParOf" srcId="{F385A409-81A5-470B-9725-D672C30ED69D}" destId="{038C6E41-3A15-4C14-B316-6F439C98A3BB}" srcOrd="0" destOrd="0" presId="urn:microsoft.com/office/officeart/2008/layout/HorizontalMultiLevelHierarchy"/>
    <dgm:cxn modelId="{D3A79FEE-8C5C-4008-BC63-2701C091B9C7}" type="presParOf" srcId="{545717F3-C4CD-4BA8-AE4F-6BB92F60F19F}" destId="{1469B927-D793-48BC-B0EB-8EC5FD519C44}" srcOrd="5" destOrd="0" presId="urn:microsoft.com/office/officeart/2008/layout/HorizontalMultiLevelHierarchy"/>
    <dgm:cxn modelId="{6207A574-E7D8-49D4-A1F5-5E8DD54ABEC3}" type="presParOf" srcId="{1469B927-D793-48BC-B0EB-8EC5FD519C44}" destId="{97EA7905-614A-4520-A653-8DF1FC3EAC61}" srcOrd="0" destOrd="0" presId="urn:microsoft.com/office/officeart/2008/layout/HorizontalMultiLevelHierarchy"/>
    <dgm:cxn modelId="{14953CCB-192E-4A25-BD79-BF9244F48AA4}" type="presParOf" srcId="{1469B927-D793-48BC-B0EB-8EC5FD519C44}" destId="{621AFF78-CC3B-45E1-8935-F8FDF8987E29}" srcOrd="1" destOrd="0" presId="urn:microsoft.com/office/officeart/2008/layout/HorizontalMultiLevelHierarchy"/>
    <dgm:cxn modelId="{4741B0C6-BB21-4B42-B24D-6A31499E1482}" type="presParOf" srcId="{545717F3-C4CD-4BA8-AE4F-6BB92F60F19F}" destId="{8BAF1B1B-E197-4242-BCC3-F227B8CB6D6B}" srcOrd="6" destOrd="0" presId="urn:microsoft.com/office/officeart/2008/layout/HorizontalMultiLevelHierarchy"/>
    <dgm:cxn modelId="{199F89B9-73DB-43B2-AED6-526A93781CDE}" type="presParOf" srcId="{8BAF1B1B-E197-4242-BCC3-F227B8CB6D6B}" destId="{7DEF020A-FC0C-463D-8158-B10804448244}" srcOrd="0" destOrd="0" presId="urn:microsoft.com/office/officeart/2008/layout/HorizontalMultiLevelHierarchy"/>
    <dgm:cxn modelId="{3F39F45E-0B77-4A6F-961D-02B980DC98AA}" type="presParOf" srcId="{545717F3-C4CD-4BA8-AE4F-6BB92F60F19F}" destId="{1E64585B-F8E8-4864-8715-03D82BAFC5A7}" srcOrd="7" destOrd="0" presId="urn:microsoft.com/office/officeart/2008/layout/HorizontalMultiLevelHierarchy"/>
    <dgm:cxn modelId="{676B2191-5B48-4573-BCC8-55B428705200}" type="presParOf" srcId="{1E64585B-F8E8-4864-8715-03D82BAFC5A7}" destId="{FD1A26F1-765C-4523-8C24-1ABEFC3B745A}" srcOrd="0" destOrd="0" presId="urn:microsoft.com/office/officeart/2008/layout/HorizontalMultiLevelHierarchy"/>
    <dgm:cxn modelId="{487B03E1-07D3-4454-831C-C3584AA891E1}" type="presParOf" srcId="{1E64585B-F8E8-4864-8715-03D82BAFC5A7}" destId="{C28AEA8A-4C31-4726-AEBC-47A913390955}" srcOrd="1" destOrd="0" presId="urn:microsoft.com/office/officeart/2008/layout/HorizontalMultiLevelHierarchy"/>
    <dgm:cxn modelId="{08C5A40A-8D02-4FDF-9E37-D91AF459141A}" type="presParOf" srcId="{545717F3-C4CD-4BA8-AE4F-6BB92F60F19F}" destId="{AC1C0C90-3EFE-4638-AC09-E7830E81820F}" srcOrd="8" destOrd="0" presId="urn:microsoft.com/office/officeart/2008/layout/HorizontalMultiLevelHierarchy"/>
    <dgm:cxn modelId="{ECF6F0FB-1D01-49B0-A4C5-33EF14652B24}" type="presParOf" srcId="{AC1C0C90-3EFE-4638-AC09-E7830E81820F}" destId="{281B9C05-39DC-411F-ABB8-16E54C003814}" srcOrd="0" destOrd="0" presId="urn:microsoft.com/office/officeart/2008/layout/HorizontalMultiLevelHierarchy"/>
    <dgm:cxn modelId="{37AA632D-256F-4910-944B-C800FB8D8D00}" type="presParOf" srcId="{545717F3-C4CD-4BA8-AE4F-6BB92F60F19F}" destId="{313FB259-39FF-4C36-B794-6ECA6CB13977}" srcOrd="9" destOrd="0" presId="urn:microsoft.com/office/officeart/2008/layout/HorizontalMultiLevelHierarchy"/>
    <dgm:cxn modelId="{BBD7177E-DC29-47AD-975B-EAEF198F0A5B}" type="presParOf" srcId="{313FB259-39FF-4C36-B794-6ECA6CB13977}" destId="{42777B3B-CC0C-45DC-A552-E519AE7F5017}" srcOrd="0" destOrd="0" presId="urn:microsoft.com/office/officeart/2008/layout/HorizontalMultiLevelHierarchy"/>
    <dgm:cxn modelId="{3EBE323A-0FED-419D-8244-DC41B8E1DD55}" type="presParOf" srcId="{313FB259-39FF-4C36-B794-6ECA6CB13977}" destId="{CC19B60E-66B6-43F8-BAC1-D722D11661D7}" srcOrd="1" destOrd="0" presId="urn:microsoft.com/office/officeart/2008/layout/HorizontalMultiLevelHierarchy"/>
    <dgm:cxn modelId="{085C00FB-7A0D-4B4F-B2DC-FAE648AFBC4F}" type="presParOf" srcId="{545717F3-C4CD-4BA8-AE4F-6BB92F60F19F}" destId="{E62CCF60-1BC2-4E97-95D2-52721032361B}" srcOrd="10" destOrd="0" presId="urn:microsoft.com/office/officeart/2008/layout/HorizontalMultiLevelHierarchy"/>
    <dgm:cxn modelId="{C9A48D8A-2457-4B24-98A3-12F51955E935}" type="presParOf" srcId="{E62CCF60-1BC2-4E97-95D2-52721032361B}" destId="{A45A15E6-23CD-42EE-8476-4216FF39912E}" srcOrd="0" destOrd="0" presId="urn:microsoft.com/office/officeart/2008/layout/HorizontalMultiLevelHierarchy"/>
    <dgm:cxn modelId="{338DDB0B-7079-4CE3-9C70-F83387603623}" type="presParOf" srcId="{545717F3-C4CD-4BA8-AE4F-6BB92F60F19F}" destId="{C8FBC3BF-F392-474E-88D8-0631C108A59A}" srcOrd="11" destOrd="0" presId="urn:microsoft.com/office/officeart/2008/layout/HorizontalMultiLevelHierarchy"/>
    <dgm:cxn modelId="{459E542A-4113-4D71-BA37-522274A89A36}" type="presParOf" srcId="{C8FBC3BF-F392-474E-88D8-0631C108A59A}" destId="{C32406B8-C7F5-455D-A5E1-E4FA670D39C1}" srcOrd="0" destOrd="0" presId="urn:microsoft.com/office/officeart/2008/layout/HorizontalMultiLevelHierarchy"/>
    <dgm:cxn modelId="{7EC36D63-0D29-4A02-84C5-D8664E22D9A6}" type="presParOf" srcId="{C8FBC3BF-F392-474E-88D8-0631C108A59A}" destId="{E84D95E6-A382-4919-9439-FE8645D12B94}" srcOrd="1" destOrd="0" presId="urn:microsoft.com/office/officeart/2008/layout/HorizontalMultiLevelHierarchy"/>
    <dgm:cxn modelId="{7EACABC4-F117-400F-9E44-F9703B678CF8}" type="presParOf" srcId="{545717F3-C4CD-4BA8-AE4F-6BB92F60F19F}" destId="{FDA2B6B0-FF95-4CF5-B0A2-AB0DB802AA6D}" srcOrd="12" destOrd="0" presId="urn:microsoft.com/office/officeart/2008/layout/HorizontalMultiLevelHierarchy"/>
    <dgm:cxn modelId="{119F75BC-F386-4DE0-9CBE-1C1EB97C5EFE}" type="presParOf" srcId="{FDA2B6B0-FF95-4CF5-B0A2-AB0DB802AA6D}" destId="{2670CF73-9E00-4628-A78A-2358BB0F00DC}" srcOrd="0" destOrd="0" presId="urn:microsoft.com/office/officeart/2008/layout/HorizontalMultiLevelHierarchy"/>
    <dgm:cxn modelId="{AC693B35-577B-444F-8637-8E6DE22CA388}" type="presParOf" srcId="{545717F3-C4CD-4BA8-AE4F-6BB92F60F19F}" destId="{D1BADB4E-8633-441C-9CC8-A10B09FA82EC}" srcOrd="13" destOrd="0" presId="urn:microsoft.com/office/officeart/2008/layout/HorizontalMultiLevelHierarchy"/>
    <dgm:cxn modelId="{25C37044-143C-4B3E-84C1-C8861D9A10AD}" type="presParOf" srcId="{D1BADB4E-8633-441C-9CC8-A10B09FA82EC}" destId="{9E5CFC15-F6DD-4CD1-A987-E1B7859DA601}" srcOrd="0" destOrd="0" presId="urn:microsoft.com/office/officeart/2008/layout/HorizontalMultiLevelHierarchy"/>
    <dgm:cxn modelId="{0A563AD4-4EA6-4B14-B8DD-E825CFA94F4F}" type="presParOf" srcId="{D1BADB4E-8633-441C-9CC8-A10B09FA82EC}" destId="{7E84D33C-FB59-4544-8032-2001EC4E7936}" srcOrd="1" destOrd="0" presId="urn:microsoft.com/office/officeart/2008/layout/HorizontalMultiLevelHierarchy"/>
    <dgm:cxn modelId="{BB5EBB44-6EF7-4DCC-92F7-6B102A144771}" type="presParOf" srcId="{545717F3-C4CD-4BA8-AE4F-6BB92F60F19F}" destId="{92AF4438-18E7-48E0-ADA8-65C35EBD31D6}" srcOrd="14" destOrd="0" presId="urn:microsoft.com/office/officeart/2008/layout/HorizontalMultiLevelHierarchy"/>
    <dgm:cxn modelId="{100440D9-0B44-467A-ABAD-977FFEE919D9}" type="presParOf" srcId="{92AF4438-18E7-48E0-ADA8-65C35EBD31D6}" destId="{0FA2668D-B7E0-441E-B556-556A84D36DD2}" srcOrd="0" destOrd="0" presId="urn:microsoft.com/office/officeart/2008/layout/HorizontalMultiLevelHierarchy"/>
    <dgm:cxn modelId="{9B580B78-FF37-4D43-A918-C09254618914}" type="presParOf" srcId="{545717F3-C4CD-4BA8-AE4F-6BB92F60F19F}" destId="{D66D9A11-F079-4B97-880A-F1CFB4A9CE30}" srcOrd="15" destOrd="0" presId="urn:microsoft.com/office/officeart/2008/layout/HorizontalMultiLevelHierarchy"/>
    <dgm:cxn modelId="{FAC13745-A8F7-4814-B8D5-ED97BBA29B3F}" type="presParOf" srcId="{D66D9A11-F079-4B97-880A-F1CFB4A9CE30}" destId="{31280686-EE0D-46E6-A8E1-FA095FCC96DC}" srcOrd="0" destOrd="0" presId="urn:microsoft.com/office/officeart/2008/layout/HorizontalMultiLevelHierarchy"/>
    <dgm:cxn modelId="{EA1FCC10-A2CE-4FAB-BDD6-32789810849F}" type="presParOf" srcId="{D66D9A11-F079-4B97-880A-F1CFB4A9CE30}" destId="{FC4E177B-9ACB-450E-B743-C2E88886A0B6}" srcOrd="1" destOrd="0" presId="urn:microsoft.com/office/officeart/2008/layout/HorizontalMultiLevelHierarchy"/>
    <dgm:cxn modelId="{2C79495F-1BC1-4AF1-A1E6-D8ED77598CE0}" type="presParOf" srcId="{545717F3-C4CD-4BA8-AE4F-6BB92F60F19F}" destId="{F819D125-9D1A-4110-893E-2FE9173B3474}" srcOrd="16" destOrd="0" presId="urn:microsoft.com/office/officeart/2008/layout/HorizontalMultiLevelHierarchy"/>
    <dgm:cxn modelId="{C285DE53-B68C-45A3-878D-2ACDAFF297C9}" type="presParOf" srcId="{F819D125-9D1A-4110-893E-2FE9173B3474}" destId="{8248C3C5-39F1-46F2-B09F-88DF61628287}" srcOrd="0" destOrd="0" presId="urn:microsoft.com/office/officeart/2008/layout/HorizontalMultiLevelHierarchy"/>
    <dgm:cxn modelId="{1B8E969D-6BB3-47DC-9F19-85D33E8F6D4E}" type="presParOf" srcId="{545717F3-C4CD-4BA8-AE4F-6BB92F60F19F}" destId="{A63A576B-3D03-4400-ABCF-537414E4FD90}" srcOrd="17" destOrd="0" presId="urn:microsoft.com/office/officeart/2008/layout/HorizontalMultiLevelHierarchy"/>
    <dgm:cxn modelId="{C954B056-385F-45E1-BC0C-8BA3604C4AB6}" type="presParOf" srcId="{A63A576B-3D03-4400-ABCF-537414E4FD90}" destId="{FAD107D1-251F-4771-8343-436E663D647D}" srcOrd="0" destOrd="0" presId="urn:microsoft.com/office/officeart/2008/layout/HorizontalMultiLevelHierarchy"/>
    <dgm:cxn modelId="{7A2817C8-800C-4533-8836-A83591D69848}" type="presParOf" srcId="{A63A576B-3D03-4400-ABCF-537414E4FD90}" destId="{7CBD9FB8-91C6-4F25-8E87-6A873F48F7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5630E-536F-4C3E-A1BD-B831626A8044}">
      <dsp:nvSpPr>
        <dsp:cNvPr id="0" name=""/>
        <dsp:cNvSpPr/>
      </dsp:nvSpPr>
      <dsp:spPr>
        <a:xfrm>
          <a:off x="-2387173" y="-368860"/>
          <a:ext cx="2850866" cy="2850866"/>
        </a:xfrm>
        <a:prstGeom prst="blockArc">
          <a:avLst>
            <a:gd name="adj1" fmla="val 18900000"/>
            <a:gd name="adj2" fmla="val 2700000"/>
            <a:gd name="adj3" fmla="val 75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AD6FC-8CDD-43B6-9C70-34F2DF62B6B2}">
      <dsp:nvSpPr>
        <dsp:cNvPr id="0" name=""/>
        <dsp:cNvSpPr/>
      </dsp:nvSpPr>
      <dsp:spPr>
        <a:xfrm>
          <a:off x="298091" y="175361"/>
          <a:ext cx="5839499" cy="49453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462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Предоставление социального лифта гражданам,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рост занятости и семейных ферм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298091" y="175361"/>
        <a:ext cx="5839499" cy="494535"/>
      </dsp:txXfrm>
    </dsp:sp>
    <dsp:sp modelId="{0BDA7145-9622-4E85-81C7-BD62D77C48E9}">
      <dsp:nvSpPr>
        <dsp:cNvPr id="0" name=""/>
        <dsp:cNvSpPr/>
      </dsp:nvSpPr>
      <dsp:spPr>
        <a:xfrm>
          <a:off x="33947" y="158485"/>
          <a:ext cx="528286" cy="5282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C7749D-2A8C-4131-8004-D82143E4D0F6}">
      <dsp:nvSpPr>
        <dsp:cNvPr id="0" name=""/>
        <dsp:cNvSpPr/>
      </dsp:nvSpPr>
      <dsp:spPr>
        <a:xfrm>
          <a:off x="451716" y="845258"/>
          <a:ext cx="5685873" cy="4226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462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Georgia" panose="02040502050405020303" pitchFamily="18" charset="0"/>
            </a:rPr>
            <a:t>Развитие территорий и ввод земель в оборот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451716" y="845258"/>
        <a:ext cx="5685873" cy="422629"/>
      </dsp:txXfrm>
    </dsp:sp>
    <dsp:sp modelId="{B9627058-21C6-4CB6-B488-7E1AB7D14785}">
      <dsp:nvSpPr>
        <dsp:cNvPr id="0" name=""/>
        <dsp:cNvSpPr/>
      </dsp:nvSpPr>
      <dsp:spPr>
        <a:xfrm>
          <a:off x="187573" y="792429"/>
          <a:ext cx="528286" cy="5282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6ADED-5F65-47FA-A868-8EB554E628DB}">
      <dsp:nvSpPr>
        <dsp:cNvPr id="0" name=""/>
        <dsp:cNvSpPr/>
      </dsp:nvSpPr>
      <dsp:spPr>
        <a:xfrm>
          <a:off x="298091" y="1479201"/>
          <a:ext cx="5839499" cy="4226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462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Georgia" panose="02040502050405020303" pitchFamily="18" charset="0"/>
            </a:rPr>
            <a:t>Рост маточного поголовья и товарной продукции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298091" y="1479201"/>
        <a:ext cx="5839499" cy="422629"/>
      </dsp:txXfrm>
    </dsp:sp>
    <dsp:sp modelId="{3847DECA-BEDF-40FA-A945-526777D70899}">
      <dsp:nvSpPr>
        <dsp:cNvPr id="0" name=""/>
        <dsp:cNvSpPr/>
      </dsp:nvSpPr>
      <dsp:spPr>
        <a:xfrm>
          <a:off x="33947" y="1426372"/>
          <a:ext cx="528286" cy="5282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C0C90-3EFE-4638-AC09-E7830E81820F}">
      <dsp:nvSpPr>
        <dsp:cNvPr id="0" name=""/>
        <dsp:cNvSpPr/>
      </dsp:nvSpPr>
      <dsp:spPr>
        <a:xfrm>
          <a:off x="848045" y="1411441"/>
          <a:ext cx="302503" cy="1126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251" y="0"/>
              </a:lnTo>
              <a:lnTo>
                <a:pt x="151251" y="1126526"/>
              </a:lnTo>
              <a:lnTo>
                <a:pt x="302503" y="112652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70136" y="1945544"/>
        <a:ext cx="58321" cy="58321"/>
      </dsp:txXfrm>
    </dsp:sp>
    <dsp:sp modelId="{8BAF1B1B-E197-4242-BCC3-F227B8CB6D6B}">
      <dsp:nvSpPr>
        <dsp:cNvPr id="0" name=""/>
        <dsp:cNvSpPr/>
      </dsp:nvSpPr>
      <dsp:spPr>
        <a:xfrm>
          <a:off x="848045" y="1411441"/>
          <a:ext cx="302503" cy="55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251" y="0"/>
              </a:lnTo>
              <a:lnTo>
                <a:pt x="151251" y="550108"/>
              </a:lnTo>
              <a:lnTo>
                <a:pt x="302503" y="55010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3602" y="1670801"/>
        <a:ext cx="31389" cy="31389"/>
      </dsp:txXfrm>
    </dsp:sp>
    <dsp:sp modelId="{F385A409-81A5-470B-9725-D672C30ED69D}">
      <dsp:nvSpPr>
        <dsp:cNvPr id="0" name=""/>
        <dsp:cNvSpPr/>
      </dsp:nvSpPr>
      <dsp:spPr>
        <a:xfrm>
          <a:off x="848045" y="1339413"/>
          <a:ext cx="302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2028"/>
              </a:moveTo>
              <a:lnTo>
                <a:pt x="151251" y="72028"/>
              </a:lnTo>
              <a:lnTo>
                <a:pt x="151251" y="45720"/>
              </a:lnTo>
              <a:lnTo>
                <a:pt x="302503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1706" y="1377541"/>
        <a:ext cx="15182" cy="15182"/>
      </dsp:txXfrm>
    </dsp:sp>
    <dsp:sp modelId="{B0A6799E-950E-4C15-A145-566CEF986C52}">
      <dsp:nvSpPr>
        <dsp:cNvPr id="0" name=""/>
        <dsp:cNvSpPr/>
      </dsp:nvSpPr>
      <dsp:spPr>
        <a:xfrm>
          <a:off x="848045" y="808715"/>
          <a:ext cx="302503" cy="602726"/>
        </a:xfrm>
        <a:custGeom>
          <a:avLst/>
          <a:gdLst/>
          <a:ahLst/>
          <a:cxnLst/>
          <a:rect l="0" t="0" r="0" b="0"/>
          <a:pathLst>
            <a:path>
              <a:moveTo>
                <a:pt x="0" y="602726"/>
              </a:moveTo>
              <a:lnTo>
                <a:pt x="151251" y="602726"/>
              </a:lnTo>
              <a:lnTo>
                <a:pt x="151251" y="0"/>
              </a:lnTo>
              <a:lnTo>
                <a:pt x="302503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2437" y="1093219"/>
        <a:ext cx="33718" cy="33718"/>
      </dsp:txXfrm>
    </dsp:sp>
    <dsp:sp modelId="{1BCF63CC-74C3-4600-9804-233A25913B61}">
      <dsp:nvSpPr>
        <dsp:cNvPr id="0" name=""/>
        <dsp:cNvSpPr/>
      </dsp:nvSpPr>
      <dsp:spPr>
        <a:xfrm>
          <a:off x="848045" y="232298"/>
          <a:ext cx="302503" cy="1179143"/>
        </a:xfrm>
        <a:custGeom>
          <a:avLst/>
          <a:gdLst/>
          <a:ahLst/>
          <a:cxnLst/>
          <a:rect l="0" t="0" r="0" b="0"/>
          <a:pathLst>
            <a:path>
              <a:moveTo>
                <a:pt x="0" y="1179143"/>
              </a:moveTo>
              <a:lnTo>
                <a:pt x="151251" y="1179143"/>
              </a:lnTo>
              <a:lnTo>
                <a:pt x="151251" y="0"/>
              </a:lnTo>
              <a:lnTo>
                <a:pt x="302503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68864" y="791436"/>
        <a:ext cx="60866" cy="60866"/>
      </dsp:txXfrm>
    </dsp:sp>
    <dsp:sp modelId="{612867A5-42B0-4445-A471-598393E0E0EE}">
      <dsp:nvSpPr>
        <dsp:cNvPr id="0" name=""/>
        <dsp:cNvSpPr/>
      </dsp:nvSpPr>
      <dsp:spPr>
        <a:xfrm rot="16200000">
          <a:off x="-562575" y="1180874"/>
          <a:ext cx="2360108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anose="02020603050405020304" pitchFamily="18" charset="0"/>
            </a:rPr>
            <a:t>Специфические функции</a:t>
          </a:r>
          <a:endParaRPr lang="ru-RU" sz="1600" kern="1200" dirty="0">
            <a:latin typeface="+mn-lt"/>
          </a:endParaRPr>
        </a:p>
      </dsp:txBody>
      <dsp:txXfrm>
        <a:off x="-562575" y="1180874"/>
        <a:ext cx="2360108" cy="461133"/>
      </dsp:txXfrm>
    </dsp:sp>
    <dsp:sp modelId="{4190EF9A-406E-41D2-8460-FDA580C27F12}">
      <dsp:nvSpPr>
        <dsp:cNvPr id="0" name=""/>
        <dsp:cNvSpPr/>
      </dsp:nvSpPr>
      <dsp:spPr>
        <a:xfrm>
          <a:off x="1150549" y="1731"/>
          <a:ext cx="2131064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оператор районной Программы </a:t>
          </a: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развития кооперации мясного скотоводства</a:t>
          </a:r>
          <a:endParaRPr lang="ru-RU" sz="1100" kern="1200" dirty="0">
            <a:latin typeface="+mn-lt"/>
          </a:endParaRPr>
        </a:p>
      </dsp:txBody>
      <dsp:txXfrm>
        <a:off x="1150549" y="1731"/>
        <a:ext cx="2131064" cy="461133"/>
      </dsp:txXfrm>
    </dsp:sp>
    <dsp:sp modelId="{4696656F-7AAE-455A-BB12-186BCE80E0D0}">
      <dsp:nvSpPr>
        <dsp:cNvPr id="0" name=""/>
        <dsp:cNvSpPr/>
      </dsp:nvSpPr>
      <dsp:spPr>
        <a:xfrm>
          <a:off x="1150549" y="578148"/>
          <a:ext cx="2121807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Ведет зоотехнический учет фермерского скота в отраслевой Электронной Базе </a:t>
          </a: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КРС</a:t>
          </a:r>
          <a:endParaRPr lang="ru-RU" sz="1100" kern="1200" dirty="0">
            <a:latin typeface="+mn-lt"/>
          </a:endParaRPr>
        </a:p>
      </dsp:txBody>
      <dsp:txXfrm>
        <a:off x="1150549" y="578148"/>
        <a:ext cx="2121807" cy="461133"/>
      </dsp:txXfrm>
    </dsp:sp>
    <dsp:sp modelId="{97EA7905-614A-4520-A653-8DF1FC3EAC61}">
      <dsp:nvSpPr>
        <dsp:cNvPr id="0" name=""/>
        <dsp:cNvSpPr/>
      </dsp:nvSpPr>
      <dsp:spPr>
        <a:xfrm>
          <a:off x="1150549" y="1154566"/>
          <a:ext cx="2109193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Координатор лаборатории современных репродуктивных технологий для КРС</a:t>
          </a:r>
          <a:endParaRPr lang="ru-RU" sz="1100" kern="1200" dirty="0">
            <a:latin typeface="+mn-lt"/>
          </a:endParaRPr>
        </a:p>
      </dsp:txBody>
      <dsp:txXfrm>
        <a:off x="1150549" y="1154566"/>
        <a:ext cx="2109193" cy="461133"/>
      </dsp:txXfrm>
    </dsp:sp>
    <dsp:sp modelId="{FD1A26F1-765C-4523-8C24-1ABEFC3B745A}">
      <dsp:nvSpPr>
        <dsp:cNvPr id="0" name=""/>
        <dsp:cNvSpPr/>
      </dsp:nvSpPr>
      <dsp:spPr>
        <a:xfrm>
          <a:off x="1150549" y="1730983"/>
          <a:ext cx="2109193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Учебный центр </a:t>
          </a: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с отраслевым профилем </a:t>
          </a:r>
          <a:br>
            <a:rPr lang="ru-RU" sz="1100" kern="1200" dirty="0" smtClean="0">
              <a:latin typeface="+mn-lt"/>
              <a:cs typeface="Times New Roman" panose="02020603050405020304" pitchFamily="18" charset="0"/>
            </a:rPr>
          </a:br>
          <a:r>
            <a:rPr lang="ru-RU" sz="1100" kern="1200" dirty="0" smtClean="0">
              <a:latin typeface="+mn-lt"/>
              <a:cs typeface="Times New Roman" panose="02020603050405020304" pitchFamily="18" charset="0"/>
            </a:rPr>
            <a:t>(в т.ч. учебная ферма)</a:t>
          </a:r>
          <a:endParaRPr lang="ru-RU" sz="1100" kern="1200" dirty="0">
            <a:latin typeface="+mn-lt"/>
          </a:endParaRPr>
        </a:p>
      </dsp:txBody>
      <dsp:txXfrm>
        <a:off x="1150549" y="1730983"/>
        <a:ext cx="2109193" cy="461133"/>
      </dsp:txXfrm>
    </dsp:sp>
    <dsp:sp modelId="{42777B3B-CC0C-45DC-A552-E519AE7F5017}">
      <dsp:nvSpPr>
        <dsp:cNvPr id="0" name=""/>
        <dsp:cNvSpPr/>
      </dsp:nvSpPr>
      <dsp:spPr>
        <a:xfrm>
          <a:off x="1150549" y="2307400"/>
          <a:ext cx="2109193" cy="461133"/>
        </a:xfrm>
        <a:prstGeom prst="rect">
          <a:avLst/>
        </a:prstGeom>
        <a:solidFill>
          <a:srgbClr val="FF6600">
            <a:alpha val="2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n-lt"/>
              <a:cs typeface="Times New Roman" panose="02020603050405020304" pitchFamily="18" charset="0"/>
            </a:rPr>
            <a:t>Координатор торгово-распределительных связей</a:t>
          </a:r>
          <a:endParaRPr lang="ru-RU" sz="1300" kern="1200" dirty="0">
            <a:latin typeface="+mn-lt"/>
          </a:endParaRPr>
        </a:p>
      </dsp:txBody>
      <dsp:txXfrm>
        <a:off x="1150549" y="2307400"/>
        <a:ext cx="2109193" cy="461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9D125-9D1A-4110-893E-2FE9173B3474}">
      <dsp:nvSpPr>
        <dsp:cNvPr id="0" name=""/>
        <dsp:cNvSpPr/>
      </dsp:nvSpPr>
      <dsp:spPr>
        <a:xfrm>
          <a:off x="1069975" y="1347900"/>
          <a:ext cx="160462" cy="122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1223037"/>
              </a:lnTo>
              <a:lnTo>
                <a:pt x="160462" y="12230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9368" y="1928580"/>
        <a:ext cx="61675" cy="61675"/>
      </dsp:txXfrm>
    </dsp:sp>
    <dsp:sp modelId="{92AF4438-18E7-48E0-ADA8-65C35EBD31D6}">
      <dsp:nvSpPr>
        <dsp:cNvPr id="0" name=""/>
        <dsp:cNvSpPr/>
      </dsp:nvSpPr>
      <dsp:spPr>
        <a:xfrm>
          <a:off x="1069975" y="1347900"/>
          <a:ext cx="160462" cy="91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917277"/>
              </a:lnTo>
              <a:lnTo>
                <a:pt x="160462" y="91727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26926" y="1783258"/>
        <a:ext cx="46560" cy="46560"/>
      </dsp:txXfrm>
    </dsp:sp>
    <dsp:sp modelId="{FDA2B6B0-FF95-4CF5-B0A2-AB0DB802AA6D}">
      <dsp:nvSpPr>
        <dsp:cNvPr id="0" name=""/>
        <dsp:cNvSpPr/>
      </dsp:nvSpPr>
      <dsp:spPr>
        <a:xfrm>
          <a:off x="1069975" y="1347900"/>
          <a:ext cx="160462" cy="61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611518"/>
              </a:lnTo>
              <a:lnTo>
                <a:pt x="160462" y="61151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4401" y="1637853"/>
        <a:ext cx="31611" cy="31611"/>
      </dsp:txXfrm>
    </dsp:sp>
    <dsp:sp modelId="{E62CCF60-1BC2-4E97-95D2-52721032361B}">
      <dsp:nvSpPr>
        <dsp:cNvPr id="0" name=""/>
        <dsp:cNvSpPr/>
      </dsp:nvSpPr>
      <dsp:spPr>
        <a:xfrm>
          <a:off x="1069975" y="1347900"/>
          <a:ext cx="160462" cy="30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05759"/>
              </a:lnTo>
              <a:lnTo>
                <a:pt x="160462" y="30575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1574" y="1492146"/>
        <a:ext cx="17265" cy="17265"/>
      </dsp:txXfrm>
    </dsp:sp>
    <dsp:sp modelId="{AC1C0C90-3EFE-4638-AC09-E7830E81820F}">
      <dsp:nvSpPr>
        <dsp:cNvPr id="0" name=""/>
        <dsp:cNvSpPr/>
      </dsp:nvSpPr>
      <dsp:spPr>
        <a:xfrm>
          <a:off x="1069975" y="1302180"/>
          <a:ext cx="1604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2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6195" y="1343888"/>
        <a:ext cx="8023" cy="8023"/>
      </dsp:txXfrm>
    </dsp:sp>
    <dsp:sp modelId="{8BAF1B1B-E197-4242-BCC3-F227B8CB6D6B}">
      <dsp:nvSpPr>
        <dsp:cNvPr id="0" name=""/>
        <dsp:cNvSpPr/>
      </dsp:nvSpPr>
      <dsp:spPr>
        <a:xfrm>
          <a:off x="1069975" y="1042140"/>
          <a:ext cx="160462" cy="305759"/>
        </a:xfrm>
        <a:custGeom>
          <a:avLst/>
          <a:gdLst/>
          <a:ahLst/>
          <a:cxnLst/>
          <a:rect l="0" t="0" r="0" b="0"/>
          <a:pathLst>
            <a:path>
              <a:moveTo>
                <a:pt x="0" y="305759"/>
              </a:moveTo>
              <a:lnTo>
                <a:pt x="80231" y="305759"/>
              </a:lnTo>
              <a:lnTo>
                <a:pt x="80231" y="0"/>
              </a:lnTo>
              <a:lnTo>
                <a:pt x="16046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1574" y="1186387"/>
        <a:ext cx="17265" cy="17265"/>
      </dsp:txXfrm>
    </dsp:sp>
    <dsp:sp modelId="{F385A409-81A5-470B-9725-D672C30ED69D}">
      <dsp:nvSpPr>
        <dsp:cNvPr id="0" name=""/>
        <dsp:cNvSpPr/>
      </dsp:nvSpPr>
      <dsp:spPr>
        <a:xfrm>
          <a:off x="1069975" y="736381"/>
          <a:ext cx="160462" cy="611518"/>
        </a:xfrm>
        <a:custGeom>
          <a:avLst/>
          <a:gdLst/>
          <a:ahLst/>
          <a:cxnLst/>
          <a:rect l="0" t="0" r="0" b="0"/>
          <a:pathLst>
            <a:path>
              <a:moveTo>
                <a:pt x="0" y="611518"/>
              </a:moveTo>
              <a:lnTo>
                <a:pt x="80231" y="611518"/>
              </a:lnTo>
              <a:lnTo>
                <a:pt x="80231" y="0"/>
              </a:lnTo>
              <a:lnTo>
                <a:pt x="16046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4401" y="1026335"/>
        <a:ext cx="31611" cy="31611"/>
      </dsp:txXfrm>
    </dsp:sp>
    <dsp:sp modelId="{B0A6799E-950E-4C15-A145-566CEF986C52}">
      <dsp:nvSpPr>
        <dsp:cNvPr id="0" name=""/>
        <dsp:cNvSpPr/>
      </dsp:nvSpPr>
      <dsp:spPr>
        <a:xfrm>
          <a:off x="1069975" y="430622"/>
          <a:ext cx="160462" cy="917277"/>
        </a:xfrm>
        <a:custGeom>
          <a:avLst/>
          <a:gdLst/>
          <a:ahLst/>
          <a:cxnLst/>
          <a:rect l="0" t="0" r="0" b="0"/>
          <a:pathLst>
            <a:path>
              <a:moveTo>
                <a:pt x="0" y="917277"/>
              </a:moveTo>
              <a:lnTo>
                <a:pt x="80231" y="917277"/>
              </a:lnTo>
              <a:lnTo>
                <a:pt x="80231" y="0"/>
              </a:lnTo>
              <a:lnTo>
                <a:pt x="16046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26926" y="865980"/>
        <a:ext cx="46560" cy="46560"/>
      </dsp:txXfrm>
    </dsp:sp>
    <dsp:sp modelId="{1BCF63CC-74C3-4600-9804-233A25913B61}">
      <dsp:nvSpPr>
        <dsp:cNvPr id="0" name=""/>
        <dsp:cNvSpPr/>
      </dsp:nvSpPr>
      <dsp:spPr>
        <a:xfrm>
          <a:off x="1069975" y="124862"/>
          <a:ext cx="160462" cy="1223037"/>
        </a:xfrm>
        <a:custGeom>
          <a:avLst/>
          <a:gdLst/>
          <a:ahLst/>
          <a:cxnLst/>
          <a:rect l="0" t="0" r="0" b="0"/>
          <a:pathLst>
            <a:path>
              <a:moveTo>
                <a:pt x="0" y="1223037"/>
              </a:moveTo>
              <a:lnTo>
                <a:pt x="80231" y="1223037"/>
              </a:lnTo>
              <a:lnTo>
                <a:pt x="80231" y="0"/>
              </a:lnTo>
              <a:lnTo>
                <a:pt x="16046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9368" y="705543"/>
        <a:ext cx="61675" cy="61675"/>
      </dsp:txXfrm>
    </dsp:sp>
    <dsp:sp modelId="{612867A5-42B0-4445-A471-598393E0E0EE}">
      <dsp:nvSpPr>
        <dsp:cNvPr id="0" name=""/>
        <dsp:cNvSpPr/>
      </dsp:nvSpPr>
      <dsp:spPr>
        <a:xfrm rot="16200000">
          <a:off x="-297640" y="1112159"/>
          <a:ext cx="2263751" cy="471480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anose="02020603050405020304" pitchFamily="18" charset="0"/>
            </a:rPr>
            <a:t>Основные функции</a:t>
          </a:r>
          <a:endParaRPr lang="ru-RU" sz="1800" kern="1200" dirty="0">
            <a:latin typeface="+mj-lt"/>
          </a:endParaRPr>
        </a:p>
      </dsp:txBody>
      <dsp:txXfrm>
        <a:off x="-297640" y="1112159"/>
        <a:ext cx="2263751" cy="471480"/>
      </dsp:txXfrm>
    </dsp:sp>
    <dsp:sp modelId="{4190EF9A-406E-41D2-8460-FDA580C27F12}">
      <dsp:nvSpPr>
        <dsp:cNvPr id="0" name=""/>
        <dsp:cNvSpPr/>
      </dsp:nvSpPr>
      <dsp:spPr>
        <a:xfrm flipH="1">
          <a:off x="1230438" y="2559"/>
          <a:ext cx="1793409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Административная</a:t>
          </a:r>
          <a:endParaRPr lang="ru-RU" sz="1300" kern="1200" dirty="0">
            <a:latin typeface="+mn-lt"/>
          </a:endParaRPr>
        </a:p>
      </dsp:txBody>
      <dsp:txXfrm>
        <a:off x="1230438" y="2559"/>
        <a:ext cx="1793409" cy="244607"/>
      </dsp:txXfrm>
    </dsp:sp>
    <dsp:sp modelId="{4696656F-7AAE-455A-BB12-186BCE80E0D0}">
      <dsp:nvSpPr>
        <dsp:cNvPr id="0" name=""/>
        <dsp:cNvSpPr/>
      </dsp:nvSpPr>
      <dsp:spPr>
        <a:xfrm>
          <a:off x="1230438" y="308318"/>
          <a:ext cx="1775276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Производственная</a:t>
          </a:r>
          <a:endParaRPr lang="ru-RU" sz="1100" kern="1200" dirty="0">
            <a:latin typeface="+mn-lt"/>
          </a:endParaRPr>
        </a:p>
      </dsp:txBody>
      <dsp:txXfrm>
        <a:off x="1230438" y="308318"/>
        <a:ext cx="1775276" cy="244607"/>
      </dsp:txXfrm>
    </dsp:sp>
    <dsp:sp modelId="{97EA7905-614A-4520-A653-8DF1FC3EAC61}">
      <dsp:nvSpPr>
        <dsp:cNvPr id="0" name=""/>
        <dsp:cNvSpPr/>
      </dsp:nvSpPr>
      <dsp:spPr>
        <a:xfrm>
          <a:off x="1230438" y="614077"/>
          <a:ext cx="1768208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Учебно-демонстрационная площадка</a:t>
          </a:r>
          <a:endParaRPr lang="ru-RU" sz="1050" kern="1200" dirty="0"/>
        </a:p>
      </dsp:txBody>
      <dsp:txXfrm>
        <a:off x="1230438" y="614077"/>
        <a:ext cx="1768208" cy="244607"/>
      </dsp:txXfrm>
    </dsp:sp>
    <dsp:sp modelId="{FD1A26F1-765C-4523-8C24-1ABEFC3B745A}">
      <dsp:nvSpPr>
        <dsp:cNvPr id="0" name=""/>
        <dsp:cNvSpPr/>
      </dsp:nvSpPr>
      <dsp:spPr>
        <a:xfrm flipH="1">
          <a:off x="1230438" y="919836"/>
          <a:ext cx="1758949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Работа и взаимодействие</a:t>
          </a:r>
          <a:br>
            <a:rPr lang="ru-RU" sz="105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</a:br>
          <a:r>
            <a:rPr lang="ru-RU" sz="105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с фермерами</a:t>
          </a:r>
          <a:endParaRPr lang="ru-RU" sz="1050" kern="1200" dirty="0">
            <a:latin typeface="+mn-lt"/>
          </a:endParaRPr>
        </a:p>
      </dsp:txBody>
      <dsp:txXfrm>
        <a:off x="1230438" y="919836"/>
        <a:ext cx="1758949" cy="244607"/>
      </dsp:txXfrm>
    </dsp:sp>
    <dsp:sp modelId="{42777B3B-CC0C-45DC-A552-E519AE7F5017}">
      <dsp:nvSpPr>
        <dsp:cNvPr id="0" name=""/>
        <dsp:cNvSpPr/>
      </dsp:nvSpPr>
      <dsp:spPr>
        <a:xfrm>
          <a:off x="1230438" y="1225596"/>
          <a:ext cx="1751480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Реализация</a:t>
          </a:r>
          <a:r>
            <a:rPr lang="ru-RU" sz="13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скота</a:t>
          </a:r>
          <a:endParaRPr lang="ru-RU" sz="1300" kern="1200" dirty="0">
            <a:latin typeface="+mn-lt"/>
          </a:endParaRPr>
        </a:p>
      </dsp:txBody>
      <dsp:txXfrm>
        <a:off x="1230438" y="1225596"/>
        <a:ext cx="1751480" cy="244607"/>
      </dsp:txXfrm>
    </dsp:sp>
    <dsp:sp modelId="{C32406B8-C7F5-455D-A5E1-E4FA670D39C1}">
      <dsp:nvSpPr>
        <dsp:cNvPr id="0" name=""/>
        <dsp:cNvSpPr/>
      </dsp:nvSpPr>
      <dsp:spPr>
        <a:xfrm>
          <a:off x="1230438" y="1531355"/>
          <a:ext cx="1755676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Зоотехния и ветеринария</a:t>
          </a:r>
          <a:endParaRPr lang="ru-RU" sz="1200" kern="1200" dirty="0"/>
        </a:p>
      </dsp:txBody>
      <dsp:txXfrm>
        <a:off x="1230438" y="1531355"/>
        <a:ext cx="1755676" cy="244607"/>
      </dsp:txXfrm>
    </dsp:sp>
    <dsp:sp modelId="{9E5CFC15-F6DD-4CD1-A987-E1B7859DA601}">
      <dsp:nvSpPr>
        <dsp:cNvPr id="0" name=""/>
        <dsp:cNvSpPr/>
      </dsp:nvSpPr>
      <dsp:spPr>
        <a:xfrm>
          <a:off x="1230438" y="1837114"/>
          <a:ext cx="1741146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Кормовое обеспечение</a:t>
          </a:r>
          <a:endParaRPr lang="ru-RU" sz="1300" kern="1200" dirty="0"/>
        </a:p>
      </dsp:txBody>
      <dsp:txXfrm>
        <a:off x="1230438" y="1837114"/>
        <a:ext cx="1741146" cy="244607"/>
      </dsp:txXfrm>
    </dsp:sp>
    <dsp:sp modelId="{31280686-EE0D-46E6-A8E1-FA095FCC96DC}">
      <dsp:nvSpPr>
        <dsp:cNvPr id="0" name=""/>
        <dsp:cNvSpPr/>
      </dsp:nvSpPr>
      <dsp:spPr>
        <a:xfrm>
          <a:off x="1230438" y="2142874"/>
          <a:ext cx="1741146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Снабжение и логистика</a:t>
          </a:r>
          <a:endParaRPr lang="ru-RU" sz="1300" kern="1200" dirty="0"/>
        </a:p>
      </dsp:txBody>
      <dsp:txXfrm>
        <a:off x="1230438" y="2142874"/>
        <a:ext cx="1741146" cy="244607"/>
      </dsp:txXfrm>
    </dsp:sp>
    <dsp:sp modelId="{FAD107D1-251F-4771-8343-436E663D647D}">
      <dsp:nvSpPr>
        <dsp:cNvPr id="0" name=""/>
        <dsp:cNvSpPr/>
      </dsp:nvSpPr>
      <dsp:spPr>
        <a:xfrm>
          <a:off x="1230438" y="2448633"/>
          <a:ext cx="1741146" cy="244607"/>
        </a:xfrm>
        <a:prstGeom prst="rect">
          <a:avLst/>
        </a:prstGeom>
        <a:solidFill>
          <a:srgbClr val="FFC000">
            <a:alpha val="3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Безопасность и контроль</a:t>
          </a:r>
          <a:endParaRPr lang="ru-RU" sz="1050" kern="1200" dirty="0"/>
        </a:p>
      </dsp:txBody>
      <dsp:txXfrm>
        <a:off x="1230438" y="2448633"/>
        <a:ext cx="1741146" cy="244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2119-5EB0-4676-9D26-B1A5B0644BB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F5F4-9C2F-4046-BB82-DE0BC946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0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9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F5F4-9C2F-4046-BB82-DE0BC94675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http://www.m-economy.ru/art.php?nArtId=2784</a:t>
            </a:r>
            <a:endParaRPr lang="ru-RU" smtClean="0"/>
          </a:p>
          <a:p>
            <a:r>
              <a:rPr lang="en-US" smtClean="0"/>
              <a:t>http://vestniksamsu.ssau.ru/tgt/2014_04_039.pdf</a:t>
            </a:r>
            <a:endParaRPr lang="ru-RU" smtClean="0"/>
          </a:p>
          <a:p>
            <a:r>
              <a:rPr lang="en-US" smtClean="0"/>
              <a:t>https://www.isuct.ru/e-publ/snt/sites/ru.e-publ.snt/files/2015/04/snt_2015_n04-66.pdf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350" y="8684973"/>
            <a:ext cx="2972018" cy="457565"/>
          </a:xfrm>
          <a:prstGeom prst="rect">
            <a:avLst/>
          </a:prstGeom>
          <a:noFill/>
        </p:spPr>
        <p:txBody>
          <a:bodyPr lIns="90782" tIns="45391" rIns="90782" bIns="45391" anchor="b"/>
          <a:lstStyle/>
          <a:p>
            <a:pPr algn="r" defTabSz="907656" fontAlgn="auto">
              <a:spcBef>
                <a:spcPts val="0"/>
              </a:spcBef>
              <a:spcAft>
                <a:spcPts val="0"/>
              </a:spcAft>
              <a:defRPr/>
            </a:pPr>
            <a:fld id="{281A6799-C257-4701-8586-1D99784C003D}" type="slidenum">
              <a:rPr lang="ru-RU" sz="1200" b="0">
                <a:latin typeface="+mn-lt"/>
              </a:rPr>
              <a:pPr algn="r" defTabSz="907656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C596-E009-4BCB-8793-6A7801177CDC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603C-2F31-489C-A380-E9DCC2BAE9FB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6755-9011-45D6-9107-416138C6277F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1885-58BB-41F0-BFB5-9C2BECE8186C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E8AD-9DF2-4EC2-BDBA-027A7ABC64EB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025-FEEC-40C3-87E4-F936281FB47D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19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19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B139-35DC-4BD9-B2B7-622E73DBFED9}" type="datetime1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E9F-C4F3-44C0-BC9D-EDC996029E01}" type="datetime1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C150-8A90-4549-B811-26A747B9C07B}" type="datetime1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2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19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A349-9F5C-4FB1-BCB5-CB2AF0087D6B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2" indent="0">
              <a:buNone/>
              <a:defRPr sz="2400"/>
            </a:lvl3pPr>
            <a:lvl4pPr marL="1371394" indent="0">
              <a:buNone/>
              <a:defRPr sz="2000"/>
            </a:lvl4pPr>
            <a:lvl5pPr marL="1828525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19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2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19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7D84-C9E2-4C10-BCF6-D817406CF190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69D9-6417-47C0-890A-89E9DA33CBDC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E254-352B-401C-8BFD-E07F6D5E5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6" indent="-228565" algn="l" defTabSz="914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9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РАБОТА\FE95n-53os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0" y="3934"/>
            <a:ext cx="9144000" cy="51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08104" y="2787775"/>
            <a:ext cx="3635896" cy="2345307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585" y="627534"/>
            <a:ext cx="9144000" cy="1728192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641" y="663539"/>
            <a:ext cx="7344816" cy="165618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НОВАЯ БИЗНЕС-МОДЕЛЬ</a:t>
            </a:r>
            <a:br>
              <a:rPr lang="ru-RU" sz="2000" b="1" dirty="0" smtClean="0"/>
            </a:br>
            <a:r>
              <a:rPr lang="ru-RU" sz="2000" b="1" dirty="0" smtClean="0"/>
              <a:t>использующая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развитие сельских территорий и фермерства в рамках мясного </a:t>
            </a:r>
            <a:r>
              <a:rPr lang="ru-RU" sz="2000" b="1" dirty="0" smtClean="0"/>
              <a:t>скотоводства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628" y="4659982"/>
            <a:ext cx="1370029" cy="369318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год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3758"/>
            <a:ext cx="1535054" cy="156381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009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ttp://www.miankoutu.com/uploadfiles/2015-9-24/2015924162638394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62"/>
          <a:stretch/>
        </p:blipFill>
        <p:spPr bwMode="auto">
          <a:xfrm rot="16657967" flipH="1">
            <a:off x="2601829" y="1682815"/>
            <a:ext cx="1234734" cy="10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991286" y="2338572"/>
            <a:ext cx="1435655" cy="1076741"/>
          </a:xfrm>
          <a:prstGeom prst="ellipse">
            <a:avLst/>
          </a:prstGeom>
          <a:solidFill>
            <a:srgbClr val="5F9E3C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371433" y="1860963"/>
            <a:ext cx="2675361" cy="2052228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58904" y="2031587"/>
            <a:ext cx="2254263" cy="1690697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758359" y="2181178"/>
            <a:ext cx="1855350" cy="1391513"/>
          </a:xfrm>
          <a:prstGeom prst="ellipse">
            <a:avLst/>
          </a:prstGeom>
          <a:solidFill>
            <a:srgbClr val="5F9E3C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 descr="http://www.miankoutu.com/uploadfiles/2015-9-24/2015924162638394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3"/>
          <a:stretch/>
        </p:blipFill>
        <p:spPr bwMode="auto">
          <a:xfrm rot="12904284" flipH="1">
            <a:off x="2470886" y="3364629"/>
            <a:ext cx="1496619" cy="6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miankoutu.com/uploadfiles/2015-9-24/2015924162638394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3"/>
          <a:stretch/>
        </p:blipFill>
        <p:spPr bwMode="auto">
          <a:xfrm rot="5904041" flipH="1">
            <a:off x="5827774" y="3430826"/>
            <a:ext cx="1045877" cy="9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ankoutu.com/uploadfiles/2015-9-24/2015924162638394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62"/>
          <a:stretch/>
        </p:blipFill>
        <p:spPr bwMode="auto">
          <a:xfrm rot="2440364" flipH="1">
            <a:off x="5289302" y="1910398"/>
            <a:ext cx="1646312" cy="7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9792" y="4021202"/>
            <a:ext cx="446806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27000">
              <a:schemeClr val="accent1">
                <a:alpha val="4100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усиливается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роль планирования и привлечения в партнеры крупного бизнеса для формирования объемов и стандартов 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продукции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15616" y="200682"/>
            <a:ext cx="7802316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Контрактные отношения и глубокая специализация в кооперации фермерских хозяйствах.                                         </a:t>
            </a:r>
            <a:r>
              <a:rPr lang="ru-RU" sz="1600" dirty="0" smtClean="0">
                <a:latin typeface="Georgia" panose="02040502050405020303" pitchFamily="18" charset="0"/>
              </a:rPr>
              <a:t>Почему</a:t>
            </a:r>
            <a:r>
              <a:rPr lang="ru-RU" sz="1600" b="1" dirty="0" smtClean="0">
                <a:latin typeface="Georgia" panose="02040502050405020303" pitchFamily="18" charset="0"/>
              </a:rPr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555052"/>
            <a:ext cx="345638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27000">
              <a:schemeClr val="accent1">
                <a:alpha val="4100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капитальных и текущих затрат, а также рисков между 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партнерами (независимыми участниками кластера). 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564306"/>
            <a:ext cx="3528392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27000">
              <a:schemeClr val="accent1">
                <a:alpha val="4100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существенно 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устойчивость бизнес-проекта и способствует, в том числе привлечению инвестиционного капитала.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5" y="1212890"/>
            <a:ext cx="472749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27000">
              <a:schemeClr val="accent1">
                <a:alpha val="4100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Фермер  имеет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гарантию сбыта и получения оговоренной в контракте цены при соблюдении 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условий поставки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04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09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Picture 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9"/>
          <a:stretch/>
        </p:blipFill>
        <p:spPr bwMode="auto">
          <a:xfrm>
            <a:off x="342900" y="588098"/>
            <a:ext cx="8692116" cy="43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47664" y="94141"/>
            <a:ext cx="7344815" cy="394764"/>
          </a:xfrm>
          <a:prstGeom prst="rect">
            <a:avLst/>
          </a:prstGeom>
        </p:spPr>
        <p:txBody>
          <a:bodyPr wrap="square" lIns="68558" tIns="34278" rIns="68558" bIns="34278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Модель для </a:t>
            </a:r>
            <a:r>
              <a:rPr lang="ru-RU" sz="2000" b="1" dirty="0" smtClean="0">
                <a:latin typeface="+mj-lt"/>
                <a:ea typeface="Calibri"/>
                <a:cs typeface="Times New Roman"/>
              </a:rPr>
              <a:t>фермеров в системе кластера</a:t>
            </a:r>
            <a:endParaRPr lang="ru-RU" sz="14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04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431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blog.u-on.ru/wp-content/uploads/2014/03/galoc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086070" cy="7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86256"/>
            <a:ext cx="77910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предлагаемой стратегии:</a:t>
            </a:r>
          </a:p>
          <a:p>
            <a:pPr algn="just"/>
            <a:endParaRPr lang="ru-RU" sz="17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интегратора </a:t>
            </a:r>
            <a:r>
              <a:rPr lang="ru-RU" sz="17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обеспечивает формирование 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фермерских хозяйств кластера </a:t>
            </a:r>
            <a:r>
              <a:rPr lang="ru-RU" sz="17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«под ключ», благодаря пакетным технологическим, организационным и финансовым решениям в системе 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экономических </a:t>
            </a:r>
            <a:r>
              <a:rPr lang="ru-RU" sz="17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связей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7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Компания Интегратора расширяет масштаб районного кластера формируя регулярно новые фермы в системе производственных связей из молодняка КРС воспроизведённого в кластере или приобретенного из вне.</a:t>
            </a:r>
          </a:p>
          <a:p>
            <a:pPr algn="just"/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Выстраивается </a:t>
            </a:r>
            <a:r>
              <a:rPr lang="ru-RU" sz="17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отраслевая цепочка от кормозаготовки до производства готовой продукции, с востребованностью учебных, консалтинговых центров, привлекательностью для молодёжи и спросом на программы социальной поддержки. </a:t>
            </a:r>
            <a:endParaRPr lang="ru-RU" sz="17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Стимулирует возникновение дополнительных направлений деятельности 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err="1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на базе ЛПХ.</a:t>
            </a:r>
            <a:endParaRPr lang="ru-RU" sz="17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04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772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275142"/>
              </p:ext>
            </p:extLst>
          </p:nvPr>
        </p:nvGraphicFramePr>
        <p:xfrm>
          <a:off x="1410614" y="819283"/>
          <a:ext cx="7630325" cy="3628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1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9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9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25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54530"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Мясное и молочное скотоводство – приоритетные  направления развития АПК</a:t>
                      </a:r>
                    </a:p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rgbClr val="50005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Увеличение числа КФХ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Развитие кооперации</a:t>
                      </a:r>
                    </a:p>
                    <a:p>
                      <a:pPr marL="0" indent="0" algn="ctr" defTabSz="900113">
                        <a:spcBef>
                          <a:spcPts val="600"/>
                        </a:spcBef>
                        <a:tabLst>
                          <a:tab pos="987425" algn="l"/>
                        </a:tabLst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Рост АПК и  рост налоговых поступлений</a:t>
                      </a:r>
                      <a:endParaRPr lang="ru-RU" sz="1100" b="1" kern="1200" dirty="0">
                        <a:solidFill>
                          <a:srgbClr val="50005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Развитие сельских территорий</a:t>
                      </a:r>
                    </a:p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Вовлечение в оборот земель сельхоз. назначения</a:t>
                      </a:r>
                      <a:endParaRPr lang="ru-RU" sz="1100" b="1" kern="1200" dirty="0">
                        <a:solidFill>
                          <a:srgbClr val="50005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Повышение эффективности мер господдержки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Рост региональных экономик</a:t>
                      </a:r>
                      <a:endParaRPr lang="ru-RU" sz="1100" b="1" kern="1200" dirty="0">
                        <a:solidFill>
                          <a:srgbClr val="50005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Снижение рисков банкротств и невозвратов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100" b="1" kern="120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Контроль над</a:t>
                      </a:r>
                      <a:r>
                        <a:rPr lang="ru-RU" sz="1100" b="1" kern="1200" baseline="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процессами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100" b="1" kern="1200" baseline="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Инвест активность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kern="1200" baseline="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Новые правила идентификации мечения и учета животных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Единые базы поголовья КРС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50005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Рост потребительского доверия</a:t>
                      </a:r>
                      <a:endParaRPr lang="ru-RU" sz="1100" b="1" kern="1200" baseline="0" dirty="0">
                        <a:solidFill>
                          <a:srgbClr val="50005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b="1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2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7300" y="77219"/>
            <a:ext cx="6167919" cy="319932"/>
          </a:xfrm>
          <a:prstGeom prst="rect">
            <a:avLst/>
          </a:prstGeom>
        </p:spPr>
        <p:txBody>
          <a:bodyPr wrap="square" lIns="88166" tIns="44119" rIns="88166" bIns="44119">
            <a:spAutoFit/>
          </a:bodyPr>
          <a:lstStyle/>
          <a:p>
            <a:pPr algn="just" defTabSz="881573"/>
            <a:r>
              <a:rPr lang="ru-RU" sz="1500" b="1" dirty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ru-RU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		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06614" y="77219"/>
            <a:ext cx="7542339" cy="622323"/>
          </a:xfrm>
        </p:spPr>
        <p:txBody>
          <a:bodyPr vert="horz" lIns="88486" tIns="44243" rIns="88486" bIns="44243" rtlCol="0" anchor="ctr">
            <a:noAutofit/>
          </a:bodyPr>
          <a:lstStyle/>
          <a:p>
            <a:pPr>
              <a:lnSpc>
                <a:spcPts val="2175"/>
              </a:lnSpc>
            </a:pPr>
            <a:r>
              <a:rPr lang="ru-RU" sz="1800" b="1" dirty="0" smtClean="0">
                <a:latin typeface="Georgia" panose="02040502050405020303" pitchFamily="18" charset="0"/>
              </a:rPr>
              <a:t>Актуальность для основных  </a:t>
            </a:r>
            <a:r>
              <a:rPr lang="ru-RU" sz="1800" b="1" dirty="0">
                <a:latin typeface="Georgia" panose="02040502050405020303" pitchFamily="18" charset="0"/>
              </a:rPr>
              <a:t>участников 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государственного уровня</a:t>
            </a:r>
            <a:endParaRPr lang="ru-RU" sz="1800" b="1" dirty="0"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475312" y="1304657"/>
            <a:ext cx="1248770" cy="3265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8166" tIns="44119" rIns="88166" bIns="44119" rtlCol="0" anchor="ctr"/>
          <a:lstStyle/>
          <a:p>
            <a:pPr algn="ctr" defTabSz="881573"/>
            <a:r>
              <a:rPr lang="ru-RU" sz="1800" dirty="0">
                <a:solidFill>
                  <a:prstClr val="black"/>
                </a:solidFill>
              </a:rPr>
              <a:t>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917" y="2528864"/>
            <a:ext cx="1503395" cy="242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8166" tIns="44119" rIns="88166" bIns="44119">
            <a:spAutoFit/>
          </a:bodyPr>
          <a:lstStyle/>
          <a:p>
            <a:pPr defTabSz="881573">
              <a:lnSpc>
                <a:spcPts val="1161"/>
              </a:lnSpc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Минсельхоз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402" y="2871978"/>
            <a:ext cx="1503395" cy="396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8166" tIns="44119" rIns="88166" bIns="44119">
            <a:spAutoFit/>
          </a:bodyPr>
          <a:lstStyle/>
          <a:p>
            <a:pPr defTabSz="881573">
              <a:lnSpc>
                <a:spcPts val="1161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Минфин, Минэкономики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868" y="3370318"/>
            <a:ext cx="2228231" cy="242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8166" tIns="44119" rIns="88166" bIns="44119">
            <a:spAutoFit/>
          </a:bodyPr>
          <a:lstStyle/>
          <a:p>
            <a:pPr defTabSz="881573">
              <a:lnSpc>
                <a:spcPts val="1161"/>
              </a:lnSpc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Ветеринарный надзор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8867" y="3801545"/>
            <a:ext cx="2228231" cy="242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8166" tIns="44119" rIns="88166" bIns="44119">
            <a:spAutoFit/>
          </a:bodyPr>
          <a:lstStyle/>
          <a:p>
            <a:pPr defTabSz="881573">
              <a:lnSpc>
                <a:spcPts val="1161"/>
              </a:lnSpc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Экспортная поддержка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0691" y="4227934"/>
            <a:ext cx="2228233" cy="242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8166" tIns="44119" rIns="88166" bIns="44119">
            <a:spAutoFit/>
          </a:bodyPr>
          <a:lstStyle/>
          <a:p>
            <a:pPr defTabSz="881573">
              <a:lnSpc>
                <a:spcPts val="1161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Инвестиционные банки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450337">
            <a:off x="3071487" y="2384674"/>
            <a:ext cx="694125" cy="458432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8166" tIns="44119" rIns="88166" bIns="44119" rtlCol="0">
            <a:spAutoFit/>
          </a:bodyPr>
          <a:lstStyle>
            <a:defPPr>
              <a:defRPr lang="ru-RU"/>
            </a:defPPr>
            <a:lvl1pPr defTabSz="911007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√</a:t>
            </a:r>
          </a:p>
        </p:txBody>
      </p:sp>
      <p:sp>
        <p:nvSpPr>
          <p:cNvPr id="22" name="TextBox 21"/>
          <p:cNvSpPr txBox="1"/>
          <p:nvPr/>
        </p:nvSpPr>
        <p:spPr>
          <a:xfrm rot="450337">
            <a:off x="6775275" y="2362866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3" name="TextBox 22"/>
          <p:cNvSpPr txBox="1"/>
          <p:nvPr/>
        </p:nvSpPr>
        <p:spPr>
          <a:xfrm rot="450337">
            <a:off x="5476617" y="2362868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4" name="TextBox 23"/>
          <p:cNvSpPr txBox="1"/>
          <p:nvPr/>
        </p:nvSpPr>
        <p:spPr>
          <a:xfrm rot="450337">
            <a:off x="4199424" y="2394177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5" name="TextBox 24"/>
          <p:cNvSpPr txBox="1"/>
          <p:nvPr/>
        </p:nvSpPr>
        <p:spPr>
          <a:xfrm rot="450337">
            <a:off x="1880967" y="2400816"/>
            <a:ext cx="694125" cy="439425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6" name="TextBox 25"/>
          <p:cNvSpPr txBox="1"/>
          <p:nvPr/>
        </p:nvSpPr>
        <p:spPr>
          <a:xfrm rot="450337">
            <a:off x="8157841" y="2376956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7" name="TextBox 26"/>
          <p:cNvSpPr txBox="1"/>
          <p:nvPr/>
        </p:nvSpPr>
        <p:spPr>
          <a:xfrm rot="450337">
            <a:off x="6775275" y="2796627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8" name="TextBox 27"/>
          <p:cNvSpPr txBox="1"/>
          <p:nvPr/>
        </p:nvSpPr>
        <p:spPr>
          <a:xfrm rot="450337">
            <a:off x="5476616" y="2834577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29" name="TextBox 28"/>
          <p:cNvSpPr txBox="1"/>
          <p:nvPr/>
        </p:nvSpPr>
        <p:spPr>
          <a:xfrm rot="450337">
            <a:off x="8157840" y="3647085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0" name="TextBox 29"/>
          <p:cNvSpPr txBox="1"/>
          <p:nvPr/>
        </p:nvSpPr>
        <p:spPr>
          <a:xfrm rot="450337">
            <a:off x="8157840" y="3272100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2" name="TextBox 31"/>
          <p:cNvSpPr txBox="1"/>
          <p:nvPr/>
        </p:nvSpPr>
        <p:spPr>
          <a:xfrm rot="450337">
            <a:off x="6761444" y="4030425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3" name="TextBox 32"/>
          <p:cNvSpPr txBox="1"/>
          <p:nvPr/>
        </p:nvSpPr>
        <p:spPr>
          <a:xfrm rot="450337">
            <a:off x="6775275" y="3599948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6" name="TextBox 35"/>
          <p:cNvSpPr txBox="1"/>
          <p:nvPr/>
        </p:nvSpPr>
        <p:spPr>
          <a:xfrm rot="450337">
            <a:off x="3071487" y="4043187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7" name="TextBox 36"/>
          <p:cNvSpPr txBox="1"/>
          <p:nvPr/>
        </p:nvSpPr>
        <p:spPr>
          <a:xfrm rot="450337">
            <a:off x="3071487" y="3609428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8" name="TextBox 37"/>
          <p:cNvSpPr txBox="1"/>
          <p:nvPr/>
        </p:nvSpPr>
        <p:spPr>
          <a:xfrm rot="450337">
            <a:off x="5476616" y="4044054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9" name="TextBox 38"/>
          <p:cNvSpPr txBox="1"/>
          <p:nvPr/>
        </p:nvSpPr>
        <p:spPr>
          <a:xfrm rot="450337">
            <a:off x="5493116" y="3609428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40" name="TextBox 39"/>
          <p:cNvSpPr txBox="1"/>
          <p:nvPr/>
        </p:nvSpPr>
        <p:spPr>
          <a:xfrm rot="450337">
            <a:off x="5476615" y="3204304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34" name="TextBox 33"/>
          <p:cNvSpPr txBox="1"/>
          <p:nvPr/>
        </p:nvSpPr>
        <p:spPr>
          <a:xfrm rot="450337">
            <a:off x="8161769" y="4044054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sp>
        <p:nvSpPr>
          <p:cNvPr id="42" name="TextBox 41"/>
          <p:cNvSpPr txBox="1"/>
          <p:nvPr/>
        </p:nvSpPr>
        <p:spPr>
          <a:xfrm rot="450337">
            <a:off x="8157841" y="2819647"/>
            <a:ext cx="694125" cy="439425"/>
          </a:xfrm>
          <a:prstGeom prst="rect">
            <a:avLst/>
          </a:prstGeom>
          <a:noFill/>
        </p:spPr>
        <p:txBody>
          <a:bodyPr wrap="square" lIns="88166" tIns="44119" rIns="88166" bIns="44119" rtlCol="0">
            <a:spAutoFit/>
          </a:bodyPr>
          <a:lstStyle/>
          <a:p>
            <a:pPr defTabSz="881573"/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√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" y="183357"/>
            <a:ext cx="518420" cy="4826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 rot="450337">
            <a:off x="3070245" y="2753903"/>
            <a:ext cx="694125" cy="458432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8166" tIns="44119" rIns="88166" bIns="44119" rtlCol="0">
            <a:spAutoFit/>
          </a:bodyPr>
          <a:lstStyle>
            <a:defPPr>
              <a:defRPr lang="ru-RU"/>
            </a:defPPr>
            <a:lvl1pPr defTabSz="911007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√</a:t>
            </a:r>
          </a:p>
        </p:txBody>
      </p:sp>
      <p:sp>
        <p:nvSpPr>
          <p:cNvPr id="50" name="TextBox 49"/>
          <p:cNvSpPr txBox="1"/>
          <p:nvPr/>
        </p:nvSpPr>
        <p:spPr>
          <a:xfrm rot="450337">
            <a:off x="4198183" y="2753904"/>
            <a:ext cx="694125" cy="458432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88166" tIns="44119" rIns="88166" bIns="44119" rtlCol="0">
            <a:spAutoFit/>
          </a:bodyPr>
          <a:lstStyle>
            <a:defPPr>
              <a:defRPr lang="ru-RU"/>
            </a:defPPr>
            <a:lvl1pPr defTabSz="911007">
              <a:def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276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829194" y="51470"/>
            <a:ext cx="7488832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Основные участники реализации стратегии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8429534" cy="330858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lIns="91426" tIns="45713" rIns="91426" bIns="45713">
            <a:spAutoFit/>
          </a:bodyPr>
          <a:lstStyle/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Администрация региона</a:t>
            </a:r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Муниципальные образования.</a:t>
            </a:r>
            <a:endParaRPr lang="ru-RU" sz="1900" dirty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Министерство сельского хозяйства региона.</a:t>
            </a:r>
            <a:endParaRPr lang="ru-RU" sz="1900" dirty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b="1" dirty="0" smtClean="0"/>
              <a:t>Локальный Интегратор </a:t>
            </a:r>
            <a:r>
              <a:rPr lang="ru-RU" sz="1900" dirty="0" smtClean="0"/>
              <a:t>межрайонного значения.</a:t>
            </a:r>
            <a:endParaRPr lang="ru-RU" sz="1900" dirty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Фермеры действующие и начинающие.</a:t>
            </a:r>
            <a:endParaRPr lang="ru-RU" sz="1900" dirty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Предприятия </a:t>
            </a:r>
            <a:r>
              <a:rPr lang="ru-RU" sz="1900" dirty="0"/>
              <a:t>молочной </a:t>
            </a:r>
            <a:r>
              <a:rPr lang="ru-RU" sz="1900" dirty="0" smtClean="0"/>
              <a:t>отрасли в качестве репродукторов животных мясных пород (эмбриональный </a:t>
            </a:r>
            <a:r>
              <a:rPr lang="ru-RU" sz="1900" dirty="0" smtClean="0"/>
              <a:t>трансферт и помесное скрещивание КРС).</a:t>
            </a:r>
            <a:endParaRPr lang="ru-RU" sz="1900" dirty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/>
              <a:t>Научные и учебные организации с отраслевым профилем.</a:t>
            </a:r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/>
              <a:t>Единый центр отраслевых стандартов </a:t>
            </a:r>
            <a:r>
              <a:rPr lang="ru-RU" sz="1900" dirty="0" smtClean="0"/>
              <a:t>(</a:t>
            </a:r>
            <a:r>
              <a:rPr lang="ru-RU" sz="1900" dirty="0"/>
              <a:t>некоммерческий отраслевой союз</a:t>
            </a:r>
            <a:r>
              <a:rPr lang="ru-RU" sz="1900" dirty="0" smtClean="0"/>
              <a:t>).</a:t>
            </a:r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Ветеринарное </a:t>
            </a:r>
            <a:r>
              <a:rPr lang="ru-RU" sz="1900" dirty="0" smtClean="0"/>
              <a:t>управление.</a:t>
            </a:r>
            <a:endParaRPr lang="ru-RU" sz="1900" dirty="0" smtClean="0"/>
          </a:p>
          <a:p>
            <a:pPr marL="285707" indent="-285707">
              <a:buFont typeface="Wingdings" panose="05000000000000000000" pitchFamily="2" charset="2"/>
              <a:buChar char="Ø"/>
            </a:pPr>
            <a:r>
              <a:rPr lang="ru-RU" sz="1900" dirty="0" smtClean="0"/>
              <a:t>Финансовые инструменты поддержки </a:t>
            </a:r>
            <a:r>
              <a:rPr lang="ru-RU" sz="1900" dirty="0" smtClean="0"/>
              <a:t>АПК и МСП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" y="183357"/>
            <a:ext cx="518420" cy="48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2872" y="827368"/>
            <a:ext cx="8352928" cy="3951294"/>
            <a:chOff x="988051" y="758438"/>
            <a:chExt cx="7272808" cy="526839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88051" y="1703977"/>
              <a:ext cx="7272808" cy="3913629"/>
            </a:xfrm>
            <a:prstGeom prst="roundRect">
              <a:avLst>
                <a:gd name="adj" fmla="val 5603"/>
              </a:avLst>
            </a:prstGeom>
            <a:solidFill>
              <a:schemeClr val="lt1">
                <a:alpha val="47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239"/>
              <a:endParaRPr lang="ru-RU" sz="1000">
                <a:solidFill>
                  <a:prstClr val="black"/>
                </a:solidFill>
              </a:endParaRPr>
            </a:p>
          </p:txBody>
        </p:sp>
        <p:graphicFrame>
          <p:nvGraphicFramePr>
            <p:cNvPr id="6" name="Объект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6850691"/>
                </p:ext>
              </p:extLst>
            </p:nvPr>
          </p:nvGraphicFramePr>
          <p:xfrm>
            <a:off x="1185349" y="1798752"/>
            <a:ext cx="3194147" cy="3693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Скругленный прямоугольник 8"/>
            <p:cNvSpPr/>
            <p:nvPr/>
          </p:nvSpPr>
          <p:spPr>
            <a:xfrm>
              <a:off x="4146313" y="1507130"/>
              <a:ext cx="1201064" cy="5832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39"/>
              <a:r>
                <a:rPr lang="ru-RU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Arial" panose="020B0604020202020204" pitchFamily="34" charset="0"/>
                </a:rPr>
                <a:t>КФХ, ЛПХ </a:t>
              </a:r>
            </a:p>
          </p:txBody>
        </p:sp>
        <p:graphicFrame>
          <p:nvGraphicFramePr>
            <p:cNvPr id="10" name="Объект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1509790"/>
                </p:ext>
              </p:extLst>
            </p:nvPr>
          </p:nvGraphicFramePr>
          <p:xfrm>
            <a:off x="4849857" y="1898040"/>
            <a:ext cx="3153936" cy="359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11" name="Прямая со стрелкой 10"/>
            <p:cNvCxnSpPr/>
            <p:nvPr/>
          </p:nvCxnSpPr>
          <p:spPr>
            <a:xfrm>
              <a:off x="3417692" y="1710521"/>
              <a:ext cx="728621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635897" y="5451679"/>
              <a:ext cx="2016224" cy="5751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39"/>
              <a:r>
                <a:rPr lang="ru-RU" sz="1200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Региональный орган власти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1231143" y="758438"/>
              <a:ext cx="2706012" cy="864262"/>
            </a:xfrm>
            <a:prstGeom prst="rect">
              <a:avLst/>
            </a:prstGeom>
          </p:spPr>
          <p:txBody>
            <a:bodyPr vert="horz" lIns="91426" tIns="45713" rIns="91426" bIns="45713" rtlCol="0" anchor="ctr">
              <a:normAutofit fontScale="97500"/>
            </a:bodyPr>
            <a:lstStyle>
              <a:lvl1pPr algn="ctr" defTabSz="914262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500" b="1" dirty="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5529424" y="817846"/>
              <a:ext cx="2628182" cy="864262"/>
            </a:xfrm>
            <a:prstGeom prst="rect">
              <a:avLst/>
            </a:prstGeom>
          </p:spPr>
          <p:txBody>
            <a:bodyPr vert="horz" lIns="91426" tIns="45713" rIns="91426" bIns="45713" rtlCol="0" anchor="ctr">
              <a:normAutofit fontScale="97500"/>
            </a:bodyPr>
            <a:lstStyle>
              <a:defPPr>
                <a:defRPr lang="ru-RU"/>
              </a:defPPr>
              <a:lvl1pPr algn="ctr" defTabSz="914262">
                <a:spcBef>
                  <a:spcPct val="0"/>
                </a:spcBef>
                <a:buNone/>
                <a:defRPr sz="2000" b="1">
                  <a:solidFill>
                    <a:prstClr val="black"/>
                  </a:solidFill>
                  <a:latin typeface="Georgia" panose="02040502050405020303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endParaRPr lang="ru-RU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270777" y="1682108"/>
              <a:ext cx="634306" cy="28413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3817349" y="950005"/>
            <a:ext cx="1585104" cy="323162"/>
          </a:xfrm>
          <a:prstGeom prst="rect">
            <a:avLst/>
          </a:prstGeom>
        </p:spPr>
        <p:txBody>
          <a:bodyPr wrap="square" lIns="68531" tIns="34289" rIns="68531" bIns="34289">
            <a:spAutoFit/>
          </a:bodyPr>
          <a:lstStyle/>
          <a:p>
            <a:pPr algn="ctr" defTabSz="685239"/>
            <a:r>
              <a:rPr lang="ru-RU" sz="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</a:t>
            </a:r>
          </a:p>
          <a:p>
            <a:pPr algn="ctr" defTabSz="685239"/>
            <a:r>
              <a:rPr lang="ru-RU" sz="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Субъект МСП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4095" y="1932526"/>
            <a:ext cx="947931" cy="284691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algn="ctr" defTabSz="513953"/>
            <a:r>
              <a:rPr lang="ru-RU" sz="7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ПОЛУЧАТЕЛЬ 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7371" y="187839"/>
            <a:ext cx="7728428" cy="60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50" tIns="30050" rIns="60050" bIns="30050" spcCol="0" rtlCol="0" anchor="ctr"/>
          <a:lstStyle/>
          <a:p>
            <a:pPr marL="114695" algn="ctr" defTabSz="525537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ФУНКЦИИ ИНТЕГРАТОРОВ </a:t>
            </a:r>
            <a:endParaRPr lang="ru-RU" altLang="ru-RU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" y="144503"/>
            <a:ext cx="462326" cy="4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163"/>
            <a:ext cx="8136904" cy="114163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Georgia" panose="02040502050405020303" pitchFamily="18" charset="0"/>
              </a:rPr>
              <a:t>Социальный лифт для гражданина благодаря приобретению </a:t>
            </a:r>
            <a:r>
              <a:rPr lang="ru-RU" sz="1800" b="1" dirty="0">
                <a:latin typeface="Georgia" panose="02040502050405020303" pitchFamily="18" charset="0"/>
              </a:rPr>
              <a:t>мясной фермы </a:t>
            </a:r>
            <a:r>
              <a:rPr lang="ru-RU" sz="1800" b="1" dirty="0" smtClean="0">
                <a:latin typeface="Georgia" panose="02040502050405020303" pitchFamily="18" charset="0"/>
              </a:rPr>
              <a:t>в рамках </a:t>
            </a:r>
            <a:r>
              <a:rPr lang="ru-RU" sz="1800" b="1" dirty="0" smtClean="0">
                <a:latin typeface="Georgia" panose="02040502050405020303" pitchFamily="18" charset="0"/>
              </a:rPr>
              <a:t>модели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 (или развитию действующих ферм)</a:t>
            </a:r>
            <a:endParaRPr lang="ru-RU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50864"/>
              </p:ext>
            </p:extLst>
          </p:nvPr>
        </p:nvGraphicFramePr>
        <p:xfrm>
          <a:off x="395536" y="1203598"/>
          <a:ext cx="8640960" cy="286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407289">
                <a:tc>
                  <a:txBody>
                    <a:bodyPr/>
                    <a:lstStyle/>
                    <a:p>
                      <a:pPr marL="285707" marR="0" lvl="0" indent="-285707" algn="l" defTabSz="914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Обращение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гражданина или КФХ, прохождение собеседования.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285707" indent="-285707" algn="l" defTabSz="91426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Прохождение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обязательного обучения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стажировки на учебных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фермах.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285707" indent="-285707" algn="l" defTabSz="91426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Аттестация и допуск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гражданина к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работе в качестве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фермера.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285707" indent="-285707" algn="l" defTabSz="91426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Вступление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пользование мясной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фермой (подготовка планов расширения действующей фермы).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285707" indent="-285707" algn="l" defTabSz="91426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Обращение в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соответствующие финансовые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институты для получения финансирования на приобретения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фермы, скота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(техники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marL="285707" indent="-285707" algn="l" defTabSz="91426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Сопровождение работы КФХ, повышение и подтверждение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квалификации со стороны муниципалитетов и интеграторов.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50911" marR="50911" marT="0" marB="0"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16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" y="183357"/>
            <a:ext cx="518420" cy="48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17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989535"/>
            <a:ext cx="8675836" cy="17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2931790"/>
            <a:ext cx="8568952" cy="207441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Возможность заниматься любимым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делом с коммерческим результатом.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Получение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гарантированного дохода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в системе кооперационных связей.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Поддержка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для приобретения фермы в собственность как действующего бизнеса с гарантией реализации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готовой продукции.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Решение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социальных вопросов (жилье, социальная инфраструктура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).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Участие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кооперации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с другими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фермерами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Кластера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(взаимная поддержка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и опора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ea typeface="Calibri"/>
                <a:cs typeface="Times New Roman"/>
              </a:rPr>
              <a:t>).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72603"/>
            <a:ext cx="8640960" cy="814972"/>
          </a:xfrm>
          <a:prstGeom prst="rect">
            <a:avLst/>
          </a:prstGeom>
        </p:spPr>
        <p:txBody>
          <a:bodyPr vert="horz" lIns="91426" tIns="45713" rIns="91426" bIns="4571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формирования фермерских хозяйств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Интегратором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17"/>
          <p:cNvSpPr>
            <a:spLocks noChangeArrowheads="1"/>
          </p:cNvSpPr>
          <p:nvPr/>
        </p:nvSpPr>
        <p:spPr bwMode="auto">
          <a:xfrm>
            <a:off x="2411760" y="195485"/>
            <a:ext cx="3456384" cy="293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9362" tIns="0" rIns="0" bIns="0" anchor="ctr"/>
          <a:lstStyle/>
          <a:p>
            <a:pPr marL="136662" defTabSz="626158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Результаты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стратегии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38596" name="Прямоугольник 27"/>
          <p:cNvSpPr>
            <a:spLocks noChangeArrowheads="1"/>
          </p:cNvSpPr>
          <p:nvPr/>
        </p:nvSpPr>
        <p:spPr bwMode="auto">
          <a:xfrm>
            <a:off x="475803" y="555526"/>
            <a:ext cx="8208912" cy="430418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71561" tIns="35780" rIns="71561" bIns="35780">
            <a:spAutoFit/>
          </a:bodyPr>
          <a:lstStyle/>
          <a:p>
            <a:pPr>
              <a:spcBef>
                <a:spcPts val="470"/>
              </a:spcBef>
              <a:spcAft>
                <a:spcPts val="235"/>
              </a:spcAft>
            </a:pPr>
            <a:r>
              <a:rPr lang="ru-RU" sz="1600" dirty="0" smtClean="0">
                <a:solidFill>
                  <a:srgbClr val="036C00"/>
                </a:solidFill>
                <a:latin typeface="Georgia" panose="02040502050405020303" pitchFamily="18" charset="0"/>
              </a:rPr>
              <a:t>максимальное </a:t>
            </a:r>
            <a:r>
              <a:rPr lang="ru-RU" sz="1600" dirty="0">
                <a:solidFill>
                  <a:srgbClr val="036C0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sz="1600" dirty="0" smtClean="0">
                <a:latin typeface="Georgia" panose="02040502050405020303" pitchFamily="18" charset="0"/>
              </a:rPr>
              <a:t>ресурсного </a:t>
            </a:r>
            <a:r>
              <a:rPr lang="ru-RU" sz="1600" dirty="0">
                <a:latin typeface="Georgia" panose="02040502050405020303" pitchFamily="18" charset="0"/>
              </a:rPr>
              <a:t>и человеческого </a:t>
            </a:r>
            <a:r>
              <a:rPr lang="ru-RU" sz="1600" dirty="0" smtClean="0">
                <a:latin typeface="Georgia" panose="02040502050405020303" pitchFamily="18" charset="0"/>
              </a:rPr>
              <a:t>потенциала (</a:t>
            </a:r>
            <a:r>
              <a:rPr lang="ru-RU" sz="1600" dirty="0">
                <a:latin typeface="Georgia" panose="02040502050405020303" pitchFamily="18" charset="0"/>
              </a:rPr>
              <a:t>кормовые угодья, незанятое население и т.д.)</a:t>
            </a:r>
          </a:p>
          <a:p>
            <a:pPr>
              <a:spcBef>
                <a:spcPts val="470"/>
              </a:spcBef>
              <a:spcAft>
                <a:spcPts val="235"/>
              </a:spcAft>
            </a:pPr>
            <a:r>
              <a:rPr lang="ru-RU" sz="1600" dirty="0">
                <a:solidFill>
                  <a:srgbClr val="036C00"/>
                </a:solidFill>
                <a:latin typeface="Georgia" panose="02040502050405020303" pitchFamily="18" charset="0"/>
              </a:rPr>
              <a:t>развитие кооперации и фермерства </a:t>
            </a:r>
            <a:r>
              <a:rPr lang="ru-RU" sz="1600" dirty="0">
                <a:solidFill>
                  <a:srgbClr val="663300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latin typeface="Georgia" panose="02040502050405020303" pitchFamily="18" charset="0"/>
              </a:rPr>
              <a:t>приоритет государственной аграрной политики в России</a:t>
            </a:r>
          </a:p>
          <a:p>
            <a:pPr>
              <a:spcBef>
                <a:spcPts val="470"/>
              </a:spcBef>
              <a:spcAft>
                <a:spcPts val="235"/>
              </a:spcAft>
            </a:pPr>
            <a:r>
              <a:rPr lang="ru-RU" sz="1600" dirty="0">
                <a:solidFill>
                  <a:srgbClr val="036C00"/>
                </a:solidFill>
                <a:latin typeface="Georgia" panose="02040502050405020303" pitchFamily="18" charset="0"/>
              </a:rPr>
              <a:t>повышение эффективности </a:t>
            </a:r>
            <a:r>
              <a:rPr lang="ru-RU" sz="1600" dirty="0" smtClean="0">
                <a:solidFill>
                  <a:srgbClr val="036C00"/>
                </a:solidFill>
                <a:latin typeface="Georgia" panose="02040502050405020303" pitchFamily="18" charset="0"/>
              </a:rPr>
              <a:t>животноводства </a:t>
            </a:r>
            <a:r>
              <a:rPr lang="ru-RU" sz="1600" dirty="0" smtClean="0">
                <a:latin typeface="Georgia" panose="02040502050405020303" pitchFamily="18" charset="0"/>
              </a:rPr>
              <a:t>(качественно </a:t>
            </a:r>
            <a:r>
              <a:rPr lang="ru-RU" sz="1600" dirty="0">
                <a:latin typeface="Georgia" panose="02040502050405020303" pitchFamily="18" charset="0"/>
              </a:rPr>
              <a:t>новый уровень ветеринарного сопровождения)</a:t>
            </a:r>
            <a:endParaRPr lang="ru-RU" sz="1600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>
              <a:spcBef>
                <a:spcPts val="470"/>
              </a:spcBef>
              <a:spcAft>
                <a:spcPts val="235"/>
              </a:spcAft>
            </a:pPr>
            <a:r>
              <a:rPr lang="ru-RU" sz="1600" dirty="0" smtClean="0">
                <a:solidFill>
                  <a:srgbClr val="036C00"/>
                </a:solidFill>
                <a:latin typeface="Georgia" panose="02040502050405020303" pitchFamily="18" charset="0"/>
              </a:rPr>
              <a:t>социальный </a:t>
            </a:r>
            <a:r>
              <a:rPr lang="ru-RU" sz="1600" dirty="0">
                <a:solidFill>
                  <a:srgbClr val="036C00"/>
                </a:solidFill>
                <a:latin typeface="Georgia" panose="02040502050405020303" pitchFamily="18" charset="0"/>
              </a:rPr>
              <a:t>эффект: </a:t>
            </a:r>
          </a:p>
          <a:p>
            <a:pPr>
              <a:spcAft>
                <a:spcPts val="235"/>
              </a:spcAft>
            </a:pPr>
            <a:r>
              <a:rPr lang="ru-RU" sz="1600" dirty="0">
                <a:latin typeface="Georgia" panose="02040502050405020303" pitchFamily="18" charset="0"/>
              </a:rPr>
              <a:t>- создание новых (</a:t>
            </a:r>
            <a:r>
              <a:rPr lang="ru-RU" sz="1600" dirty="0" err="1">
                <a:latin typeface="Georgia" panose="02040502050405020303" pitchFamily="18" charset="0"/>
              </a:rPr>
              <a:t>самозанятость</a:t>
            </a:r>
            <a:r>
              <a:rPr lang="ru-RU" sz="1600" dirty="0">
                <a:latin typeface="Georgia" panose="02040502050405020303" pitchFamily="18" charset="0"/>
              </a:rPr>
              <a:t>) рабочих мест </a:t>
            </a:r>
          </a:p>
          <a:p>
            <a:pPr>
              <a:spcAft>
                <a:spcPts val="235"/>
              </a:spcAft>
            </a:pPr>
            <a:r>
              <a:rPr lang="ru-RU" sz="1600" dirty="0">
                <a:latin typeface="Georgia" panose="02040502050405020303" pitchFamily="18" charset="0"/>
              </a:rPr>
              <a:t>- сохранение уже имеющихся рабочих мест </a:t>
            </a:r>
          </a:p>
          <a:p>
            <a:pPr>
              <a:spcAft>
                <a:spcPts val="235"/>
              </a:spcAft>
            </a:pPr>
            <a:r>
              <a:rPr lang="ru-RU" sz="1600" dirty="0">
                <a:latin typeface="Georgia" panose="02040502050405020303" pitchFamily="18" charset="0"/>
              </a:rPr>
              <a:t>- развитие </a:t>
            </a:r>
            <a:r>
              <a:rPr lang="ru-RU" sz="1600" dirty="0" smtClean="0">
                <a:latin typeface="Georgia" panose="02040502050405020303" pitchFamily="18" charset="0"/>
              </a:rPr>
              <a:t>с/х территорий, в том числе </a:t>
            </a:r>
            <a:r>
              <a:rPr lang="ru-RU" sz="1600" dirty="0" err="1" smtClean="0">
                <a:latin typeface="Georgia" panose="02040502050405020303" pitchFamily="18" charset="0"/>
              </a:rPr>
              <a:t>неудобий</a:t>
            </a:r>
            <a:endParaRPr lang="ru-RU" sz="1600" dirty="0">
              <a:latin typeface="Georgia" panose="02040502050405020303" pitchFamily="18" charset="0"/>
            </a:endParaRPr>
          </a:p>
          <a:p>
            <a:pPr>
              <a:spcBef>
                <a:spcPts val="470"/>
              </a:spcBef>
              <a:spcAft>
                <a:spcPts val="235"/>
              </a:spcAft>
            </a:pPr>
            <a:r>
              <a:rPr lang="ru-RU" sz="1600" dirty="0">
                <a:solidFill>
                  <a:srgbClr val="036C00"/>
                </a:solidFill>
                <a:latin typeface="Georgia" panose="02040502050405020303" pitchFamily="18" charset="0"/>
              </a:rPr>
              <a:t>экономический эффект: </a:t>
            </a:r>
          </a:p>
          <a:p>
            <a:pPr>
              <a:spcAft>
                <a:spcPts val="235"/>
              </a:spcAft>
              <a:buFontTx/>
              <a:buChar char="-"/>
            </a:pPr>
            <a:r>
              <a:rPr lang="ru-RU" sz="1600" dirty="0">
                <a:latin typeface="Georgia" panose="02040502050405020303" pitchFamily="18" charset="0"/>
              </a:rPr>
              <a:t> увеличение  налогов и социальных отчислений </a:t>
            </a:r>
            <a:r>
              <a:rPr lang="ru-RU" sz="1600" dirty="0" smtClean="0">
                <a:latin typeface="Georgia" panose="02040502050405020303" pitchFamily="18" charset="0"/>
              </a:rPr>
              <a:t>в </a:t>
            </a:r>
            <a:r>
              <a:rPr lang="ru-RU" sz="1600" dirty="0">
                <a:latin typeface="Georgia" panose="02040502050405020303" pitchFamily="18" charset="0"/>
              </a:rPr>
              <a:t>бюджеты всех уровней</a:t>
            </a:r>
          </a:p>
          <a:p>
            <a:pPr>
              <a:spcAft>
                <a:spcPts val="235"/>
              </a:spcAft>
              <a:buFontTx/>
              <a:buChar char="-"/>
            </a:pPr>
            <a:r>
              <a:rPr lang="ru-RU" sz="1600" dirty="0">
                <a:latin typeface="Georgia" panose="02040502050405020303" pitchFamily="18" charset="0"/>
              </a:rPr>
              <a:t> повышение инвестиционной привлекательности </a:t>
            </a:r>
            <a:r>
              <a:rPr lang="ru-RU" sz="1600" dirty="0" smtClean="0">
                <a:latin typeface="Georgia" panose="02040502050405020303" pitchFamily="18" charset="0"/>
              </a:rPr>
              <a:t>региона </a:t>
            </a:r>
            <a:endParaRPr lang="ru-RU" sz="1600" dirty="0">
              <a:latin typeface="Georgia" panose="02040502050405020303" pitchFamily="18" charset="0"/>
            </a:endParaRPr>
          </a:p>
          <a:p>
            <a:pPr>
              <a:spcAft>
                <a:spcPts val="235"/>
              </a:spcAft>
              <a:buFontTx/>
              <a:buChar char="-"/>
            </a:pPr>
            <a:r>
              <a:rPr lang="ru-RU" sz="1600" dirty="0">
                <a:latin typeface="Georgia" panose="02040502050405020303" pitchFamily="18" charset="0"/>
              </a:rPr>
              <a:t> повышение показателей рентабельности </a:t>
            </a:r>
            <a:r>
              <a:rPr lang="ru-RU" sz="1600" dirty="0" smtClean="0">
                <a:latin typeface="Georgia" panose="02040502050405020303" pitchFamily="18" charset="0"/>
              </a:rPr>
              <a:t>фермеров и предприятий</a:t>
            </a:r>
          </a:p>
          <a:p>
            <a:pPr>
              <a:spcAft>
                <a:spcPts val="235"/>
              </a:spcAft>
              <a:buFontTx/>
              <a:buChar char="-"/>
            </a:pP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развитие смежных отраслей, включая  переработку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928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15995" y="93966"/>
            <a:ext cx="7990217" cy="519127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Georgia" panose="02040502050405020303" pitchFamily="18" charset="0"/>
              </a:rPr>
              <a:t>СХЕМА ДЕЙСТВИЙ ОТРАСЛЕВОГО СОЮЗА С УЧАСТНИКАМИ ПРОЕКТА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" y="144503"/>
            <a:ext cx="462326" cy="4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0903" y="1564774"/>
            <a:ext cx="4057492" cy="724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Утверждение в правительстве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отраслевой стратегии на новых принципах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995" y="561334"/>
            <a:ext cx="7364799" cy="668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предложений о новом подходе к развитию отрасли мясного скотоводства через социально-значимые программы поддержки предпринимательства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4605" y="1770579"/>
            <a:ext cx="3772978" cy="927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Определение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 новой отраслевой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стратегии  бизнес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положение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Участника и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необходимые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(конкретно ему) меры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государственной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поддержки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0903" y="2618125"/>
            <a:ext cx="4057492" cy="8486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Подготовка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региональной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 развития отрасли с выделением соответствующих финансов и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поддержек на основании п.3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5285" y="3247847"/>
            <a:ext cx="3790235" cy="8777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синхронизации Бизнес-проекта Участника (план встраивания)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 Программу Региона и его сопровождение при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стартовой реализации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58" y="3804791"/>
            <a:ext cx="4062500" cy="9920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Сопровождение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фазы и контроль реализации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региональной Программы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в разрезе бизнес-проектов основных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участников и планов органов власти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441304" y="1248175"/>
            <a:ext cx="388105" cy="36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2433183" y="3493470"/>
            <a:ext cx="421616" cy="36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endCxn id="9" idx="3"/>
          </p:cNvCxnSpPr>
          <p:nvPr/>
        </p:nvCxnSpPr>
        <p:spPr>
          <a:xfrm flipH="1">
            <a:off x="4398395" y="2609228"/>
            <a:ext cx="576890" cy="433206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 rot="5400000">
            <a:off x="2439726" y="2309576"/>
            <a:ext cx="408530" cy="36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>
            <a:endCxn id="12" idx="3"/>
          </p:cNvCxnSpPr>
          <p:nvPr/>
        </p:nvCxnSpPr>
        <p:spPr>
          <a:xfrm flipH="1">
            <a:off x="4491158" y="3959524"/>
            <a:ext cx="484127" cy="341285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РАБОТА\FE95n-53os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0" y="3934"/>
            <a:ext cx="9144000" cy="51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2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89248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Основные проблемы отрасли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63528" y="3939902"/>
            <a:ext cx="2160240" cy="1008112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C:\Users\Home\Desktop\дефицит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7" y="123478"/>
            <a:ext cx="82124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1960"/>
            <a:ext cx="9144000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1" tIns="43620" rIns="87271" bIns="43620" rtlCol="0" anchor="ctr"/>
          <a:lstStyle/>
          <a:p>
            <a:pPr algn="ctr" defTabSz="872558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822099"/>
            <a:ext cx="4176464" cy="345640"/>
          </a:xfrm>
          <a:prstGeom prst="rect">
            <a:avLst/>
          </a:prstGeom>
          <a:solidFill>
            <a:srgbClr val="488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1" tIns="43620" rIns="87271" bIns="43620" rtlCol="0" anchor="ctr"/>
          <a:lstStyle/>
          <a:p>
            <a:pPr algn="ctr" defTabSz="872558"/>
            <a:r>
              <a:rPr lang="ru-RU" sz="1700" dirty="0">
                <a:solidFill>
                  <a:prstClr val="white"/>
                </a:solidFill>
              </a:rPr>
              <a:t>Партнеры Союза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44408" y="4321686"/>
            <a:ext cx="899592" cy="821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1" tIns="43620" rIns="87271" bIns="43620" rtlCol="0" anchor="ctr"/>
          <a:lstStyle/>
          <a:p>
            <a:pPr algn="ctr" defTabSz="872558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2" y="123478"/>
            <a:ext cx="561518" cy="6370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ВНИИМ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0" y="1060005"/>
            <a:ext cx="432048" cy="4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" y="405254"/>
            <a:ext cx="613290" cy="51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07491" y="4321686"/>
            <a:ext cx="2448273" cy="623165"/>
          </a:xfrm>
          <a:prstGeom prst="rect">
            <a:avLst/>
          </a:prstGeom>
          <a:solidFill>
            <a:sysClr val="window" lastClr="FFFFFF">
              <a:alpha val="80000"/>
            </a:sysClr>
          </a:solidFill>
        </p:spPr>
        <p:txBody>
          <a:bodyPr wrap="square" lIns="68490" tIns="34247" rIns="68490" bIns="34247">
            <a:spAutoFit/>
          </a:bodyPr>
          <a:lstStyle/>
          <a:p>
            <a:pPr algn="ctr" defTabSz="684919"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nspg-ru@yandex.ru                                                              www.nspg.ru                          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http://codeofconduct.ru/images/codekspractik/joined/natmea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3" y="394069"/>
            <a:ext cx="752902" cy="470564"/>
          </a:xfrm>
          <a:prstGeom prst="rect">
            <a:avLst/>
          </a:prstGeom>
          <a:solidFill>
            <a:sysClr val="window" lastClr="FFFFFF">
              <a:alpha val="36000"/>
            </a:sysClr>
          </a:solidFill>
        </p:spPr>
      </p:pic>
      <p:pic>
        <p:nvPicPr>
          <p:cNvPr id="12" name="Picture 2" descr="http://www.fsvps.ru/fsvps-docs/img/core/2017-10/w5ey2dwsq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4434" r="4505" b="4755"/>
          <a:stretch/>
        </p:blipFill>
        <p:spPr bwMode="auto">
          <a:xfrm>
            <a:off x="675454" y="1016452"/>
            <a:ext cx="503939" cy="4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ТА\ФОТО\для брошюры\DSC003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1"/>
          <a:stretch/>
        </p:blipFill>
        <p:spPr bwMode="auto">
          <a:xfrm>
            <a:off x="0" y="-9220"/>
            <a:ext cx="9144000" cy="51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nstola.ru/pic/201111/1920x1080/fonstola.ru-526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7" b="77801"/>
          <a:stretch/>
        </p:blipFill>
        <p:spPr bwMode="auto">
          <a:xfrm>
            <a:off x="-36512" y="1"/>
            <a:ext cx="9180512" cy="12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>
                <a:solidFill>
                  <a:schemeClr val="bg1"/>
                </a:solidFill>
              </a:rPr>
              <a:t>Благодарю за внимание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E254-352B-401C-8BFD-E07F6D5E5DFB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3" y="4509411"/>
            <a:ext cx="3068116" cy="3146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pic>
        <p:nvPicPr>
          <p:cNvPr id="6149" name="Picture 5" descr="C:\Users\Home\Desktop\Общее поголовье маточного скота мясных пород, млн. го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571"/>
            <a:ext cx="74560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 rot="304183">
            <a:off x="6517383" y="1735724"/>
            <a:ext cx="2342894" cy="1759863"/>
          </a:xfrm>
          <a:prstGeom prst="ellipse">
            <a:avLst/>
          </a:prstGeom>
          <a:solidFill>
            <a:srgbClr val="467F1B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ru-RU" sz="2000" dirty="0"/>
              <a:t>Нужно</a:t>
            </a:r>
          </a:p>
          <a:p>
            <a:pPr algn="ctr"/>
            <a:r>
              <a:rPr lang="ru-RU" sz="2000" dirty="0"/>
              <a:t>10-тикратное увеличенье поголовья</a:t>
            </a:r>
          </a:p>
        </p:txBody>
      </p:sp>
      <p:pic>
        <p:nvPicPr>
          <p:cNvPr id="16" name="Picture 6" descr="C:\РАБОТА\logotip_nspg_200_auto_5_8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27934"/>
            <a:ext cx="503085" cy="5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РАБОТА\ЛОГО ми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04" y="92120"/>
            <a:ext cx="938395" cy="7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19256" cy="4680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Приоритетные  направления  стратегии регионов РФ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265464"/>
              </p:ext>
            </p:extLst>
          </p:nvPr>
        </p:nvGraphicFramePr>
        <p:xfrm>
          <a:off x="466360" y="555526"/>
          <a:ext cx="8426120" cy="4392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1504"/>
                <a:gridCol w="5544616"/>
              </a:tblGrid>
              <a:tr h="320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Направление мероприятий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Стратегические  цели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6367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человеческого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потенциала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Обеспечение прироста сельского населения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Повышение  качества жизни населения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8181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Экономическое  развитие сельских территорий </a:t>
                      </a: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Рост доходов населения</a:t>
                      </a:r>
                    </a:p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роста промышленности и сервисных предприятий ориентированных на животноводство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89" marB="34289"/>
                </a:tc>
              </a:tr>
              <a:tr h="8754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Управление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ресурсами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доходов бюджетов районов от использования  земельных ресурсов и имущественного потенциала</a:t>
                      </a:r>
                    </a:p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Рациональное  использование природных ресурсов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89" marB="34289"/>
                </a:tc>
              </a:tr>
              <a:tr h="8181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инфраструктуры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комфортной среды проживания</a:t>
                      </a:r>
                    </a:p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синергии для развития предпринимательской инициативы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89" marB="34289"/>
                </a:tc>
              </a:tr>
              <a:tr h="5809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Общественная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 безопасность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защищённости граждан и территории  района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89" marB="34289"/>
                </a:tc>
              </a:tr>
              <a:tr h="3424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 территории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/>
                </a:tc>
                <a:tc>
                  <a:txBody>
                    <a:bodyPr/>
                    <a:lstStyle/>
                    <a:p>
                      <a:pPr marL="342900" indent="-342900" algn="l" defTabSz="914262" rtl="0" eaLnBrk="1" latinLnBrk="0" hangingPunct="1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сельской территории и муниципалитетов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89" marB="34289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8" y="123478"/>
            <a:ext cx="473814" cy="4826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932741"/>
            <a:ext cx="1944216" cy="7200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Georgia" panose="02040502050405020303" pitchFamily="18" charset="0"/>
              </a:rPr>
              <a:t>НАУЧНЫЕ И ОБРАЗОВАТЕЛЬНЫЕ </a:t>
            </a: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УЧЕРЕЖДЕНИЯ АПК</a:t>
            </a:r>
            <a:endParaRPr lang="ru-RU" sz="11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  <a:endCxn id="12" idx="0"/>
          </p:cNvCxnSpPr>
          <p:nvPr/>
        </p:nvCxnSpPr>
        <p:spPr>
          <a:xfrm flipH="1">
            <a:off x="1424877" y="1652821"/>
            <a:ext cx="14775" cy="3914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555632" y="1358364"/>
            <a:ext cx="1280120" cy="648072"/>
          </a:xfrm>
          <a:prstGeom prst="ellipse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РАЙОН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22" idx="6"/>
          </p:cNvCxnSpPr>
          <p:nvPr/>
        </p:nvCxnSpPr>
        <p:spPr>
          <a:xfrm>
            <a:off x="3835752" y="1682400"/>
            <a:ext cx="321988" cy="169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4916993" y="3453266"/>
            <a:ext cx="995581" cy="432048"/>
          </a:xfrm>
          <a:prstGeom prst="round2Same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ФЕРМЕР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555576" y="3317334"/>
            <a:ext cx="1738602" cy="432048"/>
          </a:xfrm>
          <a:prstGeom prst="round2Same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НАЧИНАЮЩИЙ ФЕРМЕР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5113961" y="3024494"/>
            <a:ext cx="995581" cy="432048"/>
          </a:xfrm>
          <a:prstGeom prst="round2Same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ФЕРМЕР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35896" y="503234"/>
            <a:ext cx="2232248" cy="7200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Министерство сельского хозяйства 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48208" y="959649"/>
            <a:ext cx="2448272" cy="141694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Цифровая </a:t>
            </a:r>
            <a:r>
              <a:rPr lang="en-US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WEB-</a:t>
            </a: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платформа: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Учет и идентификация КРС;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Цифровой рынок КРС;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Экспортные контракты;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Коммуникации участников отраслевых связей. </a:t>
            </a:r>
            <a:endParaRPr lang="ru-RU" sz="11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26059" y="2743809"/>
            <a:ext cx="2067098" cy="79208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Georgia" panose="02040502050405020303" pitchFamily="18" charset="0"/>
              </a:rPr>
              <a:t>ЦЕНТР ОТРАСЛЕВЫХ СТАНДАРТОВ И ТЕХНОЛОГИЧЕСКОЙ ПОДДЕРЖКИ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29382" y="3987431"/>
            <a:ext cx="2067098" cy="6509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ОТКОРМОЧНЫЕ ПЛОЩАДКИ, ПЕРЕРАБОТКА</a:t>
            </a:r>
            <a:endParaRPr lang="ru-RU" sz="1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52570" y="4213664"/>
            <a:ext cx="1943676" cy="69830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СКОТНЫЙ РЫНОК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59831" y="3173592"/>
            <a:ext cx="1465323" cy="5922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НЕТЕЛИНЫЙ КОМПЛЕКС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53" name="Прямая со стрелкой 52"/>
          <p:cNvCxnSpPr>
            <a:stCxn id="27" idx="3"/>
            <a:endCxn id="12" idx="2"/>
          </p:cNvCxnSpPr>
          <p:nvPr/>
        </p:nvCxnSpPr>
        <p:spPr>
          <a:xfrm flipV="1">
            <a:off x="1424877" y="2788341"/>
            <a:ext cx="0" cy="52899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0801" y="2044277"/>
            <a:ext cx="1768152" cy="74406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УЧЕБНЫЙ </a:t>
            </a:r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ЦЕНТР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 УЧЕБНОЙ ФЕРМОЙ</a:t>
            </a:r>
            <a:endParaRPr lang="ru-RU" sz="11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652821"/>
            <a:ext cx="2545654" cy="1608905"/>
          </a:xfrm>
          <a:prstGeom prst="ellipse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ИНТЕГРАТОР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Объединяет </a:t>
            </a:r>
            <a:r>
              <a:rPr lang="ru-RU" sz="1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фермеров как поставщиков скота на откорм и покупателей новых телок и нетелей от Интегратора</a:t>
            </a:r>
            <a:endParaRPr lang="ru-RU" sz="1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70" name="Прямая со стрелкой 69"/>
          <p:cNvCxnSpPr>
            <a:stCxn id="6" idx="2"/>
            <a:endCxn id="12" idx="3"/>
          </p:cNvCxnSpPr>
          <p:nvPr/>
        </p:nvCxnSpPr>
        <p:spPr>
          <a:xfrm flipH="1" flipV="1">
            <a:off x="2308953" y="2416309"/>
            <a:ext cx="1254935" cy="4096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27" idx="0"/>
          </p:cNvCxnSpPr>
          <p:nvPr/>
        </p:nvCxnSpPr>
        <p:spPr>
          <a:xfrm flipH="1">
            <a:off x="2294178" y="2743809"/>
            <a:ext cx="1341718" cy="78954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29" idx="1"/>
            <a:endCxn id="7" idx="3"/>
          </p:cNvCxnSpPr>
          <p:nvPr/>
        </p:nvCxnSpPr>
        <p:spPr>
          <a:xfrm flipH="1">
            <a:off x="2411760" y="863274"/>
            <a:ext cx="1224136" cy="429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22" idx="7"/>
          </p:cNvCxnSpPr>
          <p:nvPr/>
        </p:nvCxnSpPr>
        <p:spPr>
          <a:xfrm flipH="1">
            <a:off x="3648283" y="1223314"/>
            <a:ext cx="491669" cy="2299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endCxn id="6" idx="0"/>
          </p:cNvCxnSpPr>
          <p:nvPr/>
        </p:nvCxnSpPr>
        <p:spPr>
          <a:xfrm>
            <a:off x="4752020" y="1223314"/>
            <a:ext cx="84695" cy="4295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29" idx="3"/>
          </p:cNvCxnSpPr>
          <p:nvPr/>
        </p:nvCxnSpPr>
        <p:spPr>
          <a:xfrm flipH="1" flipV="1">
            <a:off x="5868144" y="863274"/>
            <a:ext cx="482797" cy="2292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2" idx="0"/>
          </p:cNvCxnSpPr>
          <p:nvPr/>
        </p:nvCxnSpPr>
        <p:spPr>
          <a:xfrm>
            <a:off x="4624408" y="3261726"/>
            <a:ext cx="0" cy="95193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42" idx="3"/>
            <a:endCxn id="37" idx="1"/>
          </p:cNvCxnSpPr>
          <p:nvPr/>
        </p:nvCxnSpPr>
        <p:spPr>
          <a:xfrm flipV="1">
            <a:off x="5596246" y="4312903"/>
            <a:ext cx="1133136" cy="24991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606240" y="24797"/>
            <a:ext cx="8502263" cy="461670"/>
          </a:xfrm>
          <a:solidFill>
            <a:schemeClr val="accent3">
              <a:lumMod val="20000"/>
              <a:lumOff val="80000"/>
              <a:alpha val="71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/>
              <a:t>Элементы системы </a:t>
            </a:r>
            <a:r>
              <a:rPr lang="ru-RU" sz="1800" b="1" dirty="0" smtClean="0"/>
              <a:t>бизнес связей </a:t>
            </a:r>
            <a:r>
              <a:rPr lang="ru-RU" sz="1800" b="1" dirty="0" smtClean="0"/>
              <a:t>связей в </a:t>
            </a:r>
            <a:r>
              <a:rPr lang="ru-RU" sz="1800" b="1" dirty="0"/>
              <a:t>мясном скотоводстве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6" y="195485"/>
            <a:ext cx="473814" cy="48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" name="Прямая соединительная линия 109"/>
          <p:cNvCxnSpPr/>
          <p:nvPr/>
        </p:nvCxnSpPr>
        <p:spPr>
          <a:xfrm flipH="1">
            <a:off x="2292788" y="1921221"/>
            <a:ext cx="479012" cy="4553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32" idx="2"/>
            <a:endCxn id="37" idx="0"/>
          </p:cNvCxnSpPr>
          <p:nvPr/>
        </p:nvCxnSpPr>
        <p:spPr>
          <a:xfrm>
            <a:off x="7759608" y="3535897"/>
            <a:ext cx="3323" cy="45153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30" idx="1"/>
            <a:endCxn id="6" idx="7"/>
          </p:cNvCxnSpPr>
          <p:nvPr/>
        </p:nvCxnSpPr>
        <p:spPr>
          <a:xfrm flipH="1">
            <a:off x="5736740" y="1668124"/>
            <a:ext cx="611468" cy="22031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Скругленный прямоугольник 152"/>
          <p:cNvSpPr/>
          <p:nvPr/>
        </p:nvSpPr>
        <p:spPr>
          <a:xfrm>
            <a:off x="467545" y="4075472"/>
            <a:ext cx="1944216" cy="6509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ВНЕШНИЕ ПОКУПАТЕЛИ ЖИВОГО СКОТА</a:t>
            </a:r>
            <a:endParaRPr lang="ru-RU" sz="1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54" name="Прямая со стрелкой 153"/>
          <p:cNvCxnSpPr>
            <a:stCxn id="42" idx="1"/>
            <a:endCxn id="153" idx="3"/>
          </p:cNvCxnSpPr>
          <p:nvPr/>
        </p:nvCxnSpPr>
        <p:spPr>
          <a:xfrm flipH="1" flipV="1">
            <a:off x="2411761" y="4400944"/>
            <a:ext cx="1240809" cy="16187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>
            <a:endCxn id="6" idx="6"/>
          </p:cNvCxnSpPr>
          <p:nvPr/>
        </p:nvCxnSpPr>
        <p:spPr>
          <a:xfrm flipH="1" flipV="1">
            <a:off x="6109542" y="2457274"/>
            <a:ext cx="641042" cy="33106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>
            <a:endCxn id="42" idx="3"/>
          </p:cNvCxnSpPr>
          <p:nvPr/>
        </p:nvCxnSpPr>
        <p:spPr>
          <a:xfrm flipH="1">
            <a:off x="5596246" y="2376599"/>
            <a:ext cx="1226345" cy="218621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707" y="140782"/>
            <a:ext cx="7886700" cy="432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a typeface="Times New Roman"/>
                <a:cs typeface="Times New Roman"/>
              </a:rPr>
              <a:t>Основные элементы </a:t>
            </a:r>
            <a:r>
              <a:rPr lang="ru-RU" sz="2400" b="1" dirty="0" smtClean="0">
                <a:ea typeface="Times New Roman"/>
                <a:cs typeface="Times New Roman"/>
              </a:rPr>
              <a:t>реализации </a:t>
            </a:r>
            <a:r>
              <a:rPr lang="ru-RU" sz="2400" b="1" dirty="0" smtClean="0">
                <a:ea typeface="Times New Roman"/>
                <a:cs typeface="Times New Roman"/>
              </a:rPr>
              <a:t>модели: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665" y="642476"/>
            <a:ext cx="7940386" cy="4305538"/>
          </a:xfrm>
        </p:spPr>
        <p:txBody>
          <a:bodyPr>
            <a:noAutofit/>
          </a:bodyPr>
          <a:lstStyle/>
          <a:p>
            <a:pPr indent="0" algn="just" hangingPunct="0">
              <a:spcBef>
                <a:spcPts val="0"/>
              </a:spcBef>
              <a:buNone/>
            </a:pPr>
            <a:r>
              <a:rPr lang="ru-RU" sz="1400" b="1" dirty="0">
                <a:ea typeface="Times New Roman"/>
                <a:cs typeface="Times New Roman"/>
              </a:rPr>
              <a:t>1. </a:t>
            </a:r>
            <a:r>
              <a:rPr lang="ru-RU" sz="1600" b="1" dirty="0">
                <a:ea typeface="Times New Roman"/>
                <a:cs typeface="Times New Roman"/>
              </a:rPr>
              <a:t>Интегратор , инициатор </a:t>
            </a:r>
            <a:r>
              <a:rPr lang="ru-RU" sz="1600" b="1" dirty="0" smtClean="0">
                <a:ea typeface="Times New Roman"/>
                <a:cs typeface="Times New Roman"/>
              </a:rPr>
              <a:t>фермерского кластера</a:t>
            </a:r>
            <a:endParaRPr lang="ru-RU" sz="1600" b="1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ea typeface="Times New Roman"/>
                <a:cs typeface="Times New Roman"/>
              </a:rPr>
              <a:t>- </a:t>
            </a:r>
            <a:r>
              <a:rPr lang="ru-RU" sz="1400" dirty="0">
                <a:ea typeface="Times New Roman"/>
                <a:cs typeface="Times New Roman"/>
              </a:rPr>
              <a:t>кормозаготовка для членов </a:t>
            </a:r>
            <a:r>
              <a:rPr lang="ru-RU" sz="1400" dirty="0" smtClean="0">
                <a:ea typeface="Times New Roman"/>
                <a:cs typeface="Times New Roman"/>
              </a:rPr>
              <a:t>кластера </a:t>
            </a:r>
            <a:r>
              <a:rPr lang="ru-RU" sz="1400" dirty="0">
                <a:ea typeface="Times New Roman"/>
                <a:cs typeface="Times New Roman"/>
              </a:rPr>
              <a:t>и других сельхозпроизводителей региона;</a:t>
            </a:r>
            <a:endParaRPr lang="ru-RU" sz="1400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услуги членам </a:t>
            </a:r>
            <a:r>
              <a:rPr lang="ru-RU" sz="1400" dirty="0" smtClean="0">
                <a:ea typeface="Times New Roman"/>
                <a:cs typeface="Times New Roman"/>
              </a:rPr>
              <a:t>кластера </a:t>
            </a:r>
            <a:r>
              <a:rPr lang="ru-RU" sz="1400" dirty="0">
                <a:ea typeface="Times New Roman"/>
                <a:cs typeface="Times New Roman"/>
              </a:rPr>
              <a:t>(техника, механизаторы);</a:t>
            </a:r>
            <a:endParaRPr lang="ru-RU" sz="1400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площадка сбора скота (скотный </a:t>
            </a:r>
            <a:r>
              <a:rPr lang="ru-RU" sz="1400" dirty="0" smtClean="0">
                <a:ea typeface="Times New Roman"/>
                <a:cs typeface="Times New Roman"/>
              </a:rPr>
              <a:t>рынок), </a:t>
            </a:r>
            <a:r>
              <a:rPr lang="ru-RU" sz="1400" dirty="0">
                <a:ea typeface="Times New Roman"/>
                <a:cs typeface="Times New Roman"/>
              </a:rPr>
              <a:t>прежде всего выкуп произведенного молодняка у фермеров для реализации</a:t>
            </a:r>
            <a:r>
              <a:rPr lang="ru-RU" sz="1400" dirty="0" smtClean="0">
                <a:ea typeface="Times New Roman"/>
                <a:cs typeface="Times New Roman"/>
              </a:rPr>
              <a:t>.</a:t>
            </a:r>
          </a:p>
          <a:p>
            <a:pPr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ea typeface="Calibri"/>
              <a:cs typeface="Times New Roman"/>
            </a:endParaRPr>
          </a:p>
          <a:p>
            <a:pPr indent="0" algn="just" hangingPunct="0">
              <a:spcBef>
                <a:spcPts val="0"/>
              </a:spcBef>
              <a:buNone/>
            </a:pPr>
            <a:r>
              <a:rPr lang="ru-RU" sz="1400" b="1" dirty="0">
                <a:ea typeface="Times New Roman"/>
                <a:cs typeface="Times New Roman"/>
              </a:rPr>
              <a:t>2. </a:t>
            </a:r>
            <a:r>
              <a:rPr lang="ru-RU" sz="1600" b="1" dirty="0">
                <a:ea typeface="Times New Roman"/>
                <a:cs typeface="Times New Roman"/>
              </a:rPr>
              <a:t>Интегратор </a:t>
            </a:r>
            <a:r>
              <a:rPr lang="ru-RU" sz="1600" b="1" dirty="0">
                <a:ea typeface="Times New Roman"/>
                <a:cs typeface="Times New Roman"/>
              </a:rPr>
              <a:t>, </a:t>
            </a:r>
            <a:r>
              <a:rPr lang="ru-RU" sz="1600" b="1" dirty="0" smtClean="0">
                <a:ea typeface="Times New Roman"/>
                <a:cs typeface="Times New Roman"/>
              </a:rPr>
              <a:t>развитие фермерских предприятий вокруг себя</a:t>
            </a:r>
            <a:endParaRPr lang="ru-RU" sz="1600" b="1" dirty="0">
              <a:ea typeface="Times New Roman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учебная ферма и подготовка фермеров </a:t>
            </a:r>
            <a:r>
              <a:rPr lang="ru-RU" sz="1400" dirty="0" smtClean="0">
                <a:ea typeface="Times New Roman"/>
                <a:cs typeface="Times New Roman"/>
              </a:rPr>
              <a:t>для принятия в кластер;</a:t>
            </a:r>
            <a:endParaRPr lang="ru-RU" sz="1400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нетелиный комплекс (производство на основе тёлок, выращенных фермерами – членами </a:t>
            </a:r>
            <a:r>
              <a:rPr lang="ru-RU" sz="1400" dirty="0" smtClean="0">
                <a:ea typeface="Times New Roman"/>
                <a:cs typeface="Times New Roman"/>
              </a:rPr>
              <a:t>кластера);</a:t>
            </a:r>
            <a:endParaRPr lang="ru-RU" sz="1400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специализированные сервисы для фермеров (юридические, бухгалтерские, ветеринарные, зоотехнические и т.д</a:t>
            </a:r>
            <a:r>
              <a:rPr lang="ru-RU" sz="1400" dirty="0" smtClean="0">
                <a:ea typeface="Times New Roman"/>
                <a:cs typeface="Times New Roman"/>
              </a:rPr>
              <a:t>.);</a:t>
            </a: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endParaRPr lang="ru-RU" sz="1400" dirty="0">
              <a:ea typeface="Times New Roman"/>
              <a:cs typeface="Times New Roman"/>
            </a:endParaRPr>
          </a:p>
          <a:p>
            <a:pPr indent="0" algn="just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r>
              <a:rPr lang="ru-RU" sz="1800" b="1" dirty="0">
                <a:ea typeface="Times New Roman"/>
                <a:cs typeface="Times New Roman"/>
              </a:rPr>
              <a:t>3. </a:t>
            </a:r>
            <a:r>
              <a:rPr lang="ru-RU" sz="1600" b="1" dirty="0">
                <a:ea typeface="Times New Roman"/>
                <a:cs typeface="Times New Roman"/>
              </a:rPr>
              <a:t>Фермеры – члены кооператива</a:t>
            </a: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содержание маточного стада кластера;</a:t>
            </a:r>
            <a:endParaRPr lang="ru-RU" sz="1400" dirty="0">
              <a:ea typeface="Calibri"/>
              <a:cs typeface="Times New Roman"/>
            </a:endParaRPr>
          </a:p>
          <a:p>
            <a:pPr indent="337071" algn="just" hangingPunct="0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a typeface="Times New Roman"/>
                <a:cs typeface="Times New Roman"/>
              </a:rPr>
              <a:t>- производство </a:t>
            </a:r>
            <a:r>
              <a:rPr lang="ru-RU" sz="1400" dirty="0" smtClean="0">
                <a:ea typeface="Times New Roman"/>
                <a:cs typeface="Times New Roman"/>
              </a:rPr>
              <a:t>молодняка КРС.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2F7C-5FA9-4084-A3E9-20F83D99F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3" y="3849808"/>
            <a:ext cx="912374" cy="9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" y="2393104"/>
            <a:ext cx="1015956" cy="9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2" y="783493"/>
            <a:ext cx="912374" cy="9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14" y="123478"/>
            <a:ext cx="7257197" cy="64807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Суть подхода </a:t>
            </a:r>
            <a:r>
              <a:rPr lang="ru-RU" sz="2000" b="1" dirty="0" smtClean="0">
                <a:latin typeface="Georgia" panose="02040502050405020303" pitchFamily="18" charset="0"/>
              </a:rPr>
              <a:t>в новой отраслевой модели 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921650"/>
              </p:ext>
            </p:extLst>
          </p:nvPr>
        </p:nvGraphicFramePr>
        <p:xfrm>
          <a:off x="2640845" y="2800067"/>
          <a:ext cx="6161965" cy="211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81093" y="2800049"/>
            <a:ext cx="2791257" cy="2220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02" tIns="34130" rIns="68202" bIns="34130" rtlCol="0" anchor="ctr"/>
          <a:lstStyle/>
          <a:p>
            <a:pPr algn="ctr" defTabSz="681970"/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СПОСОБСТВУЕТ РЕШЕНИЮ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ТРЁХ</a:t>
            </a:r>
          </a:p>
          <a:p>
            <a:pPr algn="ctr" defTabSz="681970"/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ВАЖНЫХ ЗАДАЧ </a:t>
            </a:r>
          </a:p>
          <a:p>
            <a:pPr algn="ctr" defTabSz="681970"/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 АПК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693392"/>
            <a:ext cx="7391423" cy="20145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202" tIns="34130" rIns="68202" bIns="34130" rtlCol="0" anchor="ctr"/>
          <a:lstStyle/>
          <a:p>
            <a:pPr algn="ctr" defTabSz="681970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Производственный формат отношений, построенный на принципах разделения технологического процесса и глубокой специализации с участием фермерских хозяйств, и взаимодействия участников – партнёров  при кооперационном взаимодействии на базовом отраслевом уровне «корова-теленок»</a:t>
            </a:r>
            <a:endParaRPr lang="ru-RU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04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802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568" y="0"/>
            <a:ext cx="7915746" cy="54001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модель - </a:t>
            </a:r>
            <a:r>
              <a:rPr lang="ru-RU" sz="1400" b="1" dirty="0">
                <a:latin typeface="Georgia" panose="02040502050405020303" pitchFamily="18" charset="0"/>
              </a:rPr>
              <a:t>инструмент </a:t>
            </a:r>
            <a:r>
              <a:rPr lang="ru-RU" sz="1400" b="1" dirty="0">
                <a:latin typeface="Georgia" panose="02040502050405020303" pitchFamily="18" charset="0"/>
              </a:rPr>
              <a:t>наращивания участников кластера </a:t>
            </a:r>
            <a:br>
              <a:rPr lang="ru-RU" sz="1400" b="1" dirty="0">
                <a:latin typeface="Georgia" panose="02040502050405020303" pitchFamily="18" charset="0"/>
              </a:rPr>
            </a:br>
            <a:r>
              <a:rPr lang="ru-RU" sz="1400" b="1" dirty="0">
                <a:latin typeface="Georgia" panose="02040502050405020303" pitchFamily="18" charset="0"/>
              </a:rPr>
              <a:t>на единой площадке контроля и маркетинга цепочки производства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5993" y="2752704"/>
            <a:ext cx="6453831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33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100" tIns="34058" rIns="68100" bIns="34058" rtlCol="0" anchor="ctr"/>
          <a:lstStyle/>
          <a:p>
            <a:pPr algn="ctr" defTabSz="680563"/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Провоцирует спрос на маточное поголовье КРС, что и является драйвером эффективности для действующих предприятий и новых инвестиционных проектов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73058" y="2752704"/>
            <a:ext cx="1832592" cy="792088"/>
          </a:xfrm>
          <a:prstGeom prst="rightArrow">
            <a:avLst>
              <a:gd name="adj1" fmla="val 83663"/>
              <a:gd name="adj2" fmla="val 1831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100" tIns="34058" rIns="68100" bIns="34058" rtlCol="0" anchor="ctr"/>
          <a:lstStyle/>
          <a:p>
            <a:pPr algn="ctr" defTabSz="680563"/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Разворачивание Модели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8" y="742950"/>
            <a:ext cx="8196766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3058" y="3903475"/>
            <a:ext cx="8196766" cy="1068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33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100" tIns="34058" rIns="68100" bIns="34058" rtlCol="0" anchor="ctr"/>
          <a:lstStyle/>
          <a:p>
            <a:pPr defTabSz="680563"/>
            <a:r>
              <a:rPr lang="ru-RU" sz="1500" dirty="0">
                <a:solidFill>
                  <a:prstClr val="black"/>
                </a:solidFill>
                <a:latin typeface="Georgia" panose="02040502050405020303" pitchFamily="18" charset="0"/>
              </a:rPr>
              <a:t>Рынок сбыта: экспорт телок и нетелей, бычки на откормочные площадки, для развития территорий и фермерства каждый следующий фермер кластера выкупает нетелей выращенных Интегратором от предыдущего участника обеспечивая рентабельность всего кластера вместе с наращиванием основных средств производства</a:t>
            </a:r>
            <a:endParaRPr lang="ru-RU" sz="15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592583" cy="57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774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2F7C-5FA9-4084-A3E9-20F83D99F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5409030" y="4013990"/>
            <a:ext cx="938608" cy="22770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171" tIns="34277" rIns="68171" bIns="34277" rtlCol="0" anchor="ctr"/>
          <a:lstStyle/>
          <a:p>
            <a:pPr algn="ctr" defTabSz="659177"/>
            <a:endParaRPr lang="ru-RU" sz="1200" kern="0">
              <a:solidFill>
                <a:prstClr val="white"/>
              </a:solidFill>
            </a:endParaRPr>
          </a:p>
        </p:txBody>
      </p:sp>
      <p:pic>
        <p:nvPicPr>
          <p:cNvPr id="27" name="Picture 4" descr="http://us.123rf.com/450wm/tele52/tele521203/tele52120300009/12925446-warehouse-equipment-icon-set.jpg"/>
          <p:cNvPicPr>
            <a:picLocks noChangeAspect="1" noChangeArrowheads="1"/>
          </p:cNvPicPr>
          <p:nvPr/>
        </p:nvPicPr>
        <p:blipFill>
          <a:blip r:embed="rId2"/>
          <a:srcRect l="53127" t="67719"/>
          <a:stretch>
            <a:fillRect/>
          </a:stretch>
        </p:blipFill>
        <p:spPr bwMode="auto">
          <a:xfrm>
            <a:off x="653074" y="2158804"/>
            <a:ext cx="747836" cy="3846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885907" y="239499"/>
            <a:ext cx="5623560" cy="414788"/>
          </a:xfrm>
          <a:prstGeom prst="rect">
            <a:avLst/>
          </a:prstGeom>
        </p:spPr>
        <p:txBody>
          <a:bodyPr vert="horz" lIns="65957" tIns="33170" rIns="65957" bIns="33170" rtlCol="0" anchor="ctr">
            <a:noAutofit/>
          </a:bodyPr>
          <a:lstStyle>
            <a:lvl1pPr algn="ctr" defTabSz="884856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prstClr val="black"/>
                </a:solidFill>
                <a:cs typeface="Arial" charset="0"/>
              </a:rPr>
              <a:t>Система отраслевой кооперации</a:t>
            </a:r>
          </a:p>
        </p:txBody>
      </p:sp>
      <p:pic>
        <p:nvPicPr>
          <p:cNvPr id="29" name="Picture 4" descr="http://us.123rf.com/450wm/tele52/tele521203/tele52120300009/12925446-warehouse-equipment-icon-set.jpg"/>
          <p:cNvPicPr>
            <a:picLocks noChangeAspect="1" noChangeArrowheads="1"/>
          </p:cNvPicPr>
          <p:nvPr/>
        </p:nvPicPr>
        <p:blipFill>
          <a:blip r:embed="rId2"/>
          <a:srcRect l="53127" t="67719"/>
          <a:stretch>
            <a:fillRect/>
          </a:stretch>
        </p:blipFill>
        <p:spPr bwMode="auto">
          <a:xfrm>
            <a:off x="142026" y="1754878"/>
            <a:ext cx="747836" cy="3846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</p:pic>
      <p:sp>
        <p:nvSpPr>
          <p:cNvPr id="30" name="ZoneTexte 74"/>
          <p:cNvSpPr txBox="1">
            <a:spLocks noChangeArrowheads="1"/>
          </p:cNvSpPr>
          <p:nvPr/>
        </p:nvSpPr>
        <p:spPr bwMode="auto">
          <a:xfrm>
            <a:off x="6521616" y="781257"/>
            <a:ext cx="2351216" cy="12574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59177"/>
            <a:r>
              <a:rPr lang="ru-RU" sz="1500" kern="0" dirty="0">
                <a:solidFill>
                  <a:prstClr val="black"/>
                </a:solidFill>
              </a:rPr>
              <a:t>Бойня, партнёры для прослеживаемости продукции и контроля  параметров выхода мяса </a:t>
            </a:r>
          </a:p>
        </p:txBody>
      </p:sp>
      <p:sp>
        <p:nvSpPr>
          <p:cNvPr id="31" name="ZoneTexte 1047"/>
          <p:cNvSpPr txBox="1">
            <a:spLocks noChangeArrowheads="1"/>
          </p:cNvSpPr>
          <p:nvPr/>
        </p:nvSpPr>
        <p:spPr bwMode="auto">
          <a:xfrm>
            <a:off x="6347638" y="3756358"/>
            <a:ext cx="2525195" cy="11718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Цех по разделке с маркировкой продукции персональными данными продукции фермеров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8" y="860084"/>
            <a:ext cx="830608" cy="960140"/>
          </a:xfrm>
          <a:prstGeom prst="rect">
            <a:avLst/>
          </a:prstGeom>
          <a:solidFill>
            <a:sysClr val="window" lastClr="FFFFFF">
              <a:lumMod val="95000"/>
              <a:alpha val="6000"/>
            </a:sysClr>
          </a:solidFill>
          <a:ln>
            <a:noFill/>
          </a:ln>
          <a:effectLst/>
          <a:extLst/>
        </p:spPr>
      </p:pic>
      <p:sp>
        <p:nvSpPr>
          <p:cNvPr id="33" name="ZoneTexte 70"/>
          <p:cNvSpPr txBox="1">
            <a:spLocks noChangeArrowheads="1"/>
          </p:cNvSpPr>
          <p:nvPr/>
        </p:nvSpPr>
        <p:spPr bwMode="auto">
          <a:xfrm>
            <a:off x="647527" y="1759159"/>
            <a:ext cx="909808" cy="3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171" tIns="34277" rIns="68171" bIns="34277">
            <a:spAutoFit/>
          </a:bodyPr>
          <a:lstStyle/>
          <a:p>
            <a:pPr algn="ctr" defTabSz="659177"/>
            <a:r>
              <a:rPr lang="ru-RU" b="1" dirty="0">
                <a:solidFill>
                  <a:prstClr val="black"/>
                </a:solidFill>
              </a:rPr>
              <a:t>КФХ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5993383" y="1319489"/>
            <a:ext cx="551373" cy="35481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171" tIns="34277" rIns="68171" bIns="34277" rtlCol="0" anchor="ctr"/>
          <a:lstStyle/>
          <a:p>
            <a:pPr algn="ctr" defTabSz="659177"/>
            <a:endParaRPr lang="ru-RU" sz="1200" kern="0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18" y="1882946"/>
            <a:ext cx="703204" cy="6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93602"/>
            <a:ext cx="661397" cy="54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70"/>
          <p:cNvSpPr txBox="1">
            <a:spLocks noChangeArrowheads="1"/>
          </p:cNvSpPr>
          <p:nvPr/>
        </p:nvSpPr>
        <p:spPr bwMode="auto">
          <a:xfrm>
            <a:off x="3440382" y="3702018"/>
            <a:ext cx="1956040" cy="73639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/>
              <a:t>Реализация готовой продукции</a:t>
            </a:r>
          </a:p>
        </p:txBody>
      </p:sp>
      <p:sp>
        <p:nvSpPr>
          <p:cNvPr id="51" name="ZoneTexte 70"/>
          <p:cNvSpPr txBox="1">
            <a:spLocks noChangeArrowheads="1"/>
          </p:cNvSpPr>
          <p:nvPr/>
        </p:nvSpPr>
        <p:spPr bwMode="auto">
          <a:xfrm>
            <a:off x="232660" y="3749188"/>
            <a:ext cx="2293425" cy="9606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Работа по расширению числа КФХ,  участников кооперации в </a:t>
            </a:r>
            <a:r>
              <a:rPr lang="ru-RU" sz="1400" dirty="0" smtClean="0"/>
              <a:t>системе</a:t>
            </a:r>
            <a:endParaRPr lang="ru-RU" sz="1400" dirty="0"/>
          </a:p>
        </p:txBody>
      </p:sp>
      <p:cxnSp>
        <p:nvCxnSpPr>
          <p:cNvPr id="62" name="Прямая со стрелкой 61"/>
          <p:cNvCxnSpPr>
            <a:endCxn id="27" idx="2"/>
          </p:cNvCxnSpPr>
          <p:nvPr/>
        </p:nvCxnSpPr>
        <p:spPr>
          <a:xfrm flipV="1">
            <a:off x="1026992" y="2543411"/>
            <a:ext cx="0" cy="1212947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3" name="Стрелка вправо 62"/>
          <p:cNvSpPr/>
          <p:nvPr/>
        </p:nvSpPr>
        <p:spPr>
          <a:xfrm rot="5400000">
            <a:off x="6958238" y="2736098"/>
            <a:ext cx="1529633" cy="37504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171" tIns="34277" rIns="68171" bIns="34277" rtlCol="0" anchor="ctr"/>
          <a:lstStyle/>
          <a:p>
            <a:pPr algn="ctr" defTabSz="659177"/>
            <a:endParaRPr lang="ru-RU" sz="1200" kern="0">
              <a:solidFill>
                <a:prstClr val="white"/>
              </a:solidFill>
            </a:endParaRPr>
          </a:p>
        </p:txBody>
      </p:sp>
      <p:sp>
        <p:nvSpPr>
          <p:cNvPr id="65" name="ZoneTexte 72"/>
          <p:cNvSpPr txBox="1">
            <a:spLocks noChangeArrowheads="1"/>
          </p:cNvSpPr>
          <p:nvPr/>
        </p:nvSpPr>
        <p:spPr bwMode="auto">
          <a:xfrm>
            <a:off x="2023762" y="981404"/>
            <a:ext cx="2286335" cy="13697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/>
              <a:t>ИНТЕГРАТОР</a:t>
            </a:r>
          </a:p>
          <a:p>
            <a:r>
              <a:rPr lang="ru-RU" sz="1400" dirty="0" smtClean="0"/>
              <a:t>центр компетенций,</a:t>
            </a:r>
            <a:endParaRPr lang="ru-RU" sz="1400" dirty="0"/>
          </a:p>
          <a:p>
            <a:r>
              <a:rPr lang="ru-RU" sz="1400" dirty="0" smtClean="0"/>
              <a:t>сопровождение фермеров и рост маточного стада </a:t>
            </a:r>
            <a:r>
              <a:rPr lang="ru-RU" sz="1400" dirty="0"/>
              <a:t>КРС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районе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604"/>
            <a:ext cx="592583" cy="5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32660" y="1122510"/>
            <a:ext cx="1561411" cy="1386968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4066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0" name="ZoneTexte 70"/>
          <p:cNvSpPr txBox="1">
            <a:spLocks noChangeArrowheads="1"/>
          </p:cNvSpPr>
          <p:nvPr/>
        </p:nvSpPr>
        <p:spPr bwMode="auto">
          <a:xfrm>
            <a:off x="4844267" y="1298060"/>
            <a:ext cx="1149116" cy="73639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Откорм</a:t>
            </a:r>
          </a:p>
          <a:p>
            <a:r>
              <a:rPr lang="ru-RU" sz="1600" dirty="0" smtClean="0"/>
              <a:t> бычков</a:t>
            </a:r>
            <a:endParaRPr lang="ru-RU" sz="1600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4310097" y="1360110"/>
            <a:ext cx="551373" cy="35481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171" tIns="34277" rIns="68171" bIns="34277" rtlCol="0" anchor="ctr"/>
          <a:lstStyle/>
          <a:p>
            <a:pPr algn="ctr" defTabSz="659177"/>
            <a:endParaRPr lang="ru-RU" sz="1200" kern="0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609814" y="1368678"/>
            <a:ext cx="535018" cy="35908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171" tIns="34277" rIns="68171" bIns="34277" rtlCol="0" anchor="ctr"/>
          <a:lstStyle/>
          <a:p>
            <a:pPr algn="ctr" defTabSz="659177"/>
            <a:endParaRPr lang="ru-RU" sz="1200" kern="0">
              <a:solidFill>
                <a:prstClr val="white"/>
              </a:solidFill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2744" y="860083"/>
            <a:ext cx="676081" cy="4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70"/>
          <p:cNvSpPr txBox="1">
            <a:spLocks noChangeArrowheads="1"/>
          </p:cNvSpPr>
          <p:nvPr/>
        </p:nvSpPr>
        <p:spPr bwMode="auto">
          <a:xfrm>
            <a:off x="2017813" y="2648758"/>
            <a:ext cx="1355366" cy="6028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 err="1" smtClean="0"/>
              <a:t>Нетелиный</a:t>
            </a:r>
            <a:r>
              <a:rPr lang="ru-RU" sz="1400" dirty="0" smtClean="0"/>
              <a:t> комплекс</a:t>
            </a:r>
            <a:endParaRPr lang="ru-RU" sz="14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656566" y="2338174"/>
            <a:ext cx="1" cy="360196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 flipH="1">
            <a:off x="2312582" y="3251630"/>
            <a:ext cx="315831" cy="504728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5" name="ZoneTexte 70"/>
          <p:cNvSpPr txBox="1">
            <a:spLocks noChangeArrowheads="1"/>
          </p:cNvSpPr>
          <p:nvPr/>
        </p:nvSpPr>
        <p:spPr bwMode="auto">
          <a:xfrm>
            <a:off x="4037343" y="2903677"/>
            <a:ext cx="1956040" cy="73639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68171" tIns="34277" rIns="68171" bIns="34277" anchor="ctr"/>
          <a:lstStyle>
            <a:defPPr>
              <a:defRPr lang="ru-RU"/>
            </a:defPPr>
            <a:lvl1pPr algn="ctr" defTabSz="878903" fontAlgn="auto">
              <a:spcBef>
                <a:spcPts val="0"/>
              </a:spcBef>
              <a:spcAft>
                <a:spcPts val="0"/>
              </a:spcAft>
              <a:defRPr sz="2000" kern="0">
                <a:solidFill>
                  <a:prstClr val="black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 smtClean="0"/>
              <a:t>Экспорт телок и нетелей</a:t>
            </a:r>
            <a:endParaRPr lang="ru-RU" sz="1400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373179" y="3075806"/>
            <a:ext cx="664164" cy="0"/>
          </a:xfrm>
          <a:prstGeom prst="straightConnector1">
            <a:avLst/>
          </a:prstGeom>
          <a:noFill/>
          <a:ln w="666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7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1228</Words>
  <Application>Microsoft Office PowerPoint</Application>
  <PresentationFormat>Экран (16:9)</PresentationFormat>
  <Paragraphs>225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НОВАЯ БИЗНЕС-МОДЕЛЬ использующая развитие сельских территорий и фермерства в рамках мясного скотоводства</vt:lpstr>
      <vt:lpstr>Презентация PowerPoint</vt:lpstr>
      <vt:lpstr>Презентация PowerPoint</vt:lpstr>
      <vt:lpstr>Приоритетные  направления  стратегии регионов РФ</vt:lpstr>
      <vt:lpstr>Элементы системы бизнес связей связей в мясном скотоводстве</vt:lpstr>
      <vt:lpstr>Основные элементы реализации модели: </vt:lpstr>
      <vt:lpstr>Суть подхода в новой отраслевой модели </vt:lpstr>
      <vt:lpstr>модель - инструмент наращивания участников кластера  на единой площадке контроля и маркетинга цепочки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для основных  участников   государственного уровня</vt:lpstr>
      <vt:lpstr>Презентация PowerPoint</vt:lpstr>
      <vt:lpstr>Презентация PowerPoint</vt:lpstr>
      <vt:lpstr>Социальный лифт для гражданина благодаря приобретению мясной фермы в рамках модели  (или развитию действующих ферм)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специального мероприятия в рамках реализации PR-стратегии некоммерческой организации»</dc:title>
  <dc:creator>Home</dc:creator>
  <cp:lastModifiedBy>1</cp:lastModifiedBy>
  <cp:revision>218</cp:revision>
  <dcterms:created xsi:type="dcterms:W3CDTF">2017-05-17T21:16:48Z</dcterms:created>
  <dcterms:modified xsi:type="dcterms:W3CDTF">2020-11-09T11:48:08Z</dcterms:modified>
</cp:coreProperties>
</file>